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7" r:id="rId2"/>
    <p:sldId id="334" r:id="rId3"/>
    <p:sldId id="384" r:id="rId4"/>
    <p:sldId id="336" r:id="rId5"/>
    <p:sldId id="382" r:id="rId6"/>
    <p:sldId id="381" r:id="rId7"/>
    <p:sldId id="383" r:id="rId8"/>
    <p:sldId id="337" r:id="rId9"/>
    <p:sldId id="338" r:id="rId10"/>
    <p:sldId id="385" r:id="rId11"/>
    <p:sldId id="386" r:id="rId12"/>
    <p:sldId id="387" r:id="rId13"/>
    <p:sldId id="388" r:id="rId14"/>
    <p:sldId id="341" r:id="rId15"/>
    <p:sldId id="342" r:id="rId16"/>
    <p:sldId id="343" r:id="rId17"/>
    <p:sldId id="344" r:id="rId18"/>
    <p:sldId id="345" r:id="rId19"/>
    <p:sldId id="347" r:id="rId20"/>
    <p:sldId id="346" r:id="rId21"/>
    <p:sldId id="389" r:id="rId22"/>
    <p:sldId id="348" r:id="rId23"/>
    <p:sldId id="349" r:id="rId24"/>
    <p:sldId id="350" r:id="rId25"/>
    <p:sldId id="379" r:id="rId26"/>
    <p:sldId id="351" r:id="rId27"/>
    <p:sldId id="353" r:id="rId28"/>
    <p:sldId id="356" r:id="rId29"/>
    <p:sldId id="354" r:id="rId30"/>
    <p:sldId id="355" r:id="rId31"/>
    <p:sldId id="357" r:id="rId32"/>
    <p:sldId id="358" r:id="rId33"/>
    <p:sldId id="359" r:id="rId34"/>
    <p:sldId id="380" r:id="rId35"/>
    <p:sldId id="361" r:id="rId36"/>
    <p:sldId id="390" r:id="rId37"/>
    <p:sldId id="399" r:id="rId38"/>
    <p:sldId id="393" r:id="rId39"/>
    <p:sldId id="398" r:id="rId40"/>
    <p:sldId id="395" r:id="rId41"/>
    <p:sldId id="396" r:id="rId42"/>
    <p:sldId id="397" r:id="rId43"/>
    <p:sldId id="372" r:id="rId44"/>
    <p:sldId id="373" r:id="rId45"/>
    <p:sldId id="374" r:id="rId46"/>
    <p:sldId id="375" r:id="rId47"/>
    <p:sldId id="376" r:id="rId48"/>
    <p:sldId id="377" r:id="rId49"/>
    <p:sldId id="378" r:id="rId50"/>
    <p:sldId id="400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102" d="100"/>
          <a:sy n="102" d="100"/>
        </p:scale>
        <p:origin x="10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7" Type="http://schemas.openxmlformats.org/officeDocument/2006/relationships/image" Target="../media/image80.wmf"/><Relationship Id="rId2" Type="http://schemas.openxmlformats.org/officeDocument/2006/relationships/image" Target="../media/image75.wmf"/><Relationship Id="rId1" Type="http://schemas.openxmlformats.org/officeDocument/2006/relationships/image" Target="../media/image67.wmf"/><Relationship Id="rId6" Type="http://schemas.openxmlformats.org/officeDocument/2006/relationships/image" Target="../media/image79.wmf"/><Relationship Id="rId5" Type="http://schemas.openxmlformats.org/officeDocument/2006/relationships/image" Target="../media/image78.wmf"/><Relationship Id="rId4" Type="http://schemas.openxmlformats.org/officeDocument/2006/relationships/image" Target="../media/image7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59F9D-0971-47E3-AB54-2DCD054BCB1E}" type="datetimeFigureOut">
              <a:rPr lang="en-US" smtClean="0"/>
              <a:pPr/>
              <a:t>11/17/2017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EA0E4-48DA-4309-A8C7-10D4D13B04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9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EA0E4-48DA-4309-A8C7-10D4D13B04C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57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AABC86-F84E-4457-8230-D3273ADFCAA4}" type="datetimeFigureOut">
              <a:rPr lang="en-US"/>
              <a:pPr>
                <a:defRPr/>
              </a:pPr>
              <a:t>11/17/2017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915227A-D68D-40C8-912D-0348DA657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5DEC88B-D521-43C6-A87D-320A01AE0007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E7C2ED-13F5-415F-914A-B3154FDB5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3EAC3B2-62B0-4FB1-8287-23FBC4DF112C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7C531EA-E5BB-4024-B1A8-87F4A0B03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488D1D7-55AB-4788-B449-38182EB73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9BE85AF-865E-455C-BD33-862D9329E48B}" type="datetimeFigureOut">
              <a:rPr lang="en-US"/>
              <a:pPr>
                <a:defRPr/>
              </a:pPr>
              <a:t>11/17/2017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FFE2886-436E-4944-ACB8-0D68976C6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78BFDA6-953C-44A6-B580-C7E27198D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CF7AF0E-C5C1-49D0-8779-91CCD43CC5C1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1E86D6C-C275-413F-8D59-4D1FB6EC01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BE39C3-69B4-4767-BD6E-A0292D962164}" type="datetimeFigureOut">
              <a:rPr lang="en-US"/>
              <a:pPr>
                <a:defRPr/>
              </a:pPr>
              <a:t>11/17/2017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291F455-38CD-4830-A396-4BF66D202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9EAE60E-E25E-42B6-A774-6FFC05C557E8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EF28A6A-948D-4E4B-B8EA-2FDC5FBDA8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1003DB5-409A-4089-A4D9-1EFCFE9B1D6A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153D9DD-D212-403C-8AF1-E682D7E77D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0F7E0E-E9D4-4ECF-92F8-1EB9DF7285CD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EB7005-DE3F-46A5-9EF3-309725EB0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497D801-7CA9-4388-BD50-2F6281E4AAEE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A9114C-F3B0-4425-9777-0B21C3D0F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A93977C-1FE2-4D4A-844A-C40297B5CCA1}" type="datetimeFigureOut">
              <a:rPr lang="en-US"/>
              <a:pPr>
                <a:defRPr/>
              </a:pPr>
              <a:t>11/17/2017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6DEF89-1F03-4093-A450-9D0D32E6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FA902FF-EA6A-486A-BAB5-9CFE89C281F0}" type="datetimeFigureOut">
              <a:rPr lang="en-US"/>
              <a:pPr>
                <a:defRPr/>
              </a:pPr>
              <a:t>11/17/2017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BE102E5-0603-4C4B-BF28-6E9ECB178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50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5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AF4142-99BA-4032-8AC9-2917DCEBB23B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11/17/2017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C5114-D710-4230-B344-D32B8866C4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21514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8.emf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45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5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29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3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58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oleObject" Target="../embeddings/oleObject37.bin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59.wmf"/><Relationship Id="rId9" Type="http://schemas.openxmlformats.org/officeDocument/2006/relationships/image" Target="../media/image63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64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74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71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3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72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13" Type="http://schemas.openxmlformats.org/officeDocument/2006/relationships/oleObject" Target="../embeddings/oleObject55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0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5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10" Type="http://schemas.openxmlformats.org/officeDocument/2006/relationships/image" Target="../media/image77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79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8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83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image" Target="../media/image91.png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60.bin"/><Relationship Id="rId10" Type="http://schemas.openxmlformats.org/officeDocument/2006/relationships/image" Target="../media/image90.wmf"/><Relationship Id="rId4" Type="http://schemas.openxmlformats.org/officeDocument/2006/relationships/image" Target="../media/image92.png"/><Relationship Id="rId9" Type="http://schemas.openxmlformats.org/officeDocument/2006/relationships/oleObject" Target="../embeddings/oleObject62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b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 2017/2018</a:t>
            </a:r>
            <a:endParaRPr lang="en-US" sz="3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хемија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једанаеста</a:t>
            </a: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altLang="en-US" sz="3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b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Марија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Живковић</a:t>
            </a:r>
            <a:b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Box 1"/>
          <p:cNvSpPr txBox="1">
            <a:spLocks noChangeArrowheads="1"/>
          </p:cNvSpPr>
          <p:nvPr/>
        </p:nvSpPr>
        <p:spPr bwMode="auto">
          <a:xfrm>
            <a:off x="274320" y="1188720"/>
            <a:ext cx="6481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altLang="en-US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етрапротонска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alt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609600" y="1768475"/>
          <a:ext cx="476885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CS ChemDraw Drawing" r:id="rId3" imgW="6667500" imgH="1200150" progId="">
                  <p:embed/>
                </p:oleObj>
              </mc:Choice>
              <mc:Fallback>
                <p:oleObj name="CS ChemDraw Drawing" r:id="rId3" imgW="6667500" imgH="1200150" progId="">
                  <p:embed/>
                  <p:pic>
                    <p:nvPicPr>
                      <p:cNvPr id="0" name="Picture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768475"/>
                        <a:ext cx="4768850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3"/>
          <p:cNvSpPr>
            <a:spLocks noChangeArrowheads="1"/>
          </p:cNvSpPr>
          <p:nvPr/>
        </p:nvSpPr>
        <p:spPr bwMode="auto">
          <a:xfrm>
            <a:off x="5913437" y="1909763"/>
            <a:ext cx="1664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altLang="en-US" sz="28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2,00</a:t>
            </a:r>
          </a:p>
        </p:txBody>
      </p:sp>
      <p:graphicFrame>
        <p:nvGraphicFramePr>
          <p:cNvPr id="10243" name="Object 2"/>
          <p:cNvGraphicFramePr>
            <a:graphicFrameLocks noChangeAspect="1"/>
          </p:cNvGraphicFramePr>
          <p:nvPr/>
        </p:nvGraphicFramePr>
        <p:xfrm>
          <a:off x="609600" y="2844800"/>
          <a:ext cx="476885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" name="CS ChemDraw Drawing" r:id="rId5" imgW="7239000" imgH="1200150" progId="">
                  <p:embed/>
                </p:oleObj>
              </mc:Choice>
              <mc:Fallback>
                <p:oleObj name="CS ChemDraw Drawing" r:id="rId5" imgW="7239000" imgH="1200150" progId="">
                  <p:embed/>
                  <p:pic>
                    <p:nvPicPr>
                      <p:cNvPr id="0" name="Picture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844800"/>
                        <a:ext cx="4768850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5913437" y="2970213"/>
            <a:ext cx="1664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altLang="en-US" sz="28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2,67</a:t>
            </a:r>
          </a:p>
        </p:txBody>
      </p:sp>
      <p:graphicFrame>
        <p:nvGraphicFramePr>
          <p:cNvPr id="10244" name="Object 3"/>
          <p:cNvGraphicFramePr>
            <a:graphicFrameLocks noChangeAspect="1"/>
          </p:cNvGraphicFramePr>
          <p:nvPr/>
        </p:nvGraphicFramePr>
        <p:xfrm>
          <a:off x="609600" y="3844925"/>
          <a:ext cx="4759325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" name="CS ChemDraw Drawing" r:id="rId7" imgW="7143750" imgH="1200150" progId="">
                  <p:embed/>
                </p:oleObj>
              </mc:Choice>
              <mc:Fallback>
                <p:oleObj name="CS ChemDraw Drawing" r:id="rId7" imgW="7143750" imgH="1200150" progId="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44925"/>
                        <a:ext cx="4759325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4"/>
          <p:cNvGraphicFramePr>
            <a:graphicFrameLocks noChangeAspect="1"/>
          </p:cNvGraphicFramePr>
          <p:nvPr/>
        </p:nvGraphicFramePr>
        <p:xfrm>
          <a:off x="609600" y="4862513"/>
          <a:ext cx="47720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" name="CS ChemDraw Drawing" r:id="rId9" imgW="7343775" imgH="1219200" progId="">
                  <p:embed/>
                </p:oleObj>
              </mc:Choice>
              <mc:Fallback>
                <p:oleObj name="CS ChemDraw Drawing" r:id="rId9" imgW="7343775" imgH="1219200" progId="">
                  <p:embed/>
                  <p:pic>
                    <p:nvPicPr>
                      <p:cNvPr id="0" name="Picture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862513"/>
                        <a:ext cx="477202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5913437" y="3925888"/>
            <a:ext cx="1664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altLang="en-US" sz="28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6,16</a:t>
            </a:r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5913437" y="4933950"/>
            <a:ext cx="18181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altLang="en-US" sz="28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10,26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14400" y="5943600"/>
            <a:ext cx="70104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263"/>
            <a:r>
              <a:rPr lang="en-US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en-US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pKa</a:t>
            </a:r>
            <a:r>
              <a:rPr lang="en-US" baseline="-25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дисоцијација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x-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 две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COO</a:t>
            </a:r>
            <a:r>
              <a:rPr lang="en-US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defTabSz="957263"/>
            <a:endParaRPr lang="en-US" sz="5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57263"/>
            <a:r>
              <a:rPr lang="en-US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en-US" baseline="-25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en-US" baseline="-25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дисоцијација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x-none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 </a:t>
            </a:r>
            <a:r>
              <a:rPr lang="x-none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протонованих амино група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712912" y="4495800"/>
            <a:ext cx="5145088" cy="2209800"/>
            <a:chOff x="1044575" y="3929063"/>
            <a:chExt cx="5830888" cy="2563812"/>
          </a:xfrm>
        </p:grpSpPr>
        <p:pic>
          <p:nvPicPr>
            <p:cNvPr id="67587" name="Picture 2" descr="C:\Users\Maca\Desktop\skenirano\edta.jp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7313" y="3929063"/>
              <a:ext cx="5184775" cy="2465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588" name="TextBox 3"/>
            <p:cNvSpPr txBox="1">
              <a:spLocks noChangeArrowheads="1"/>
            </p:cNvSpPr>
            <p:nvPr/>
          </p:nvSpPr>
          <p:spPr bwMode="auto">
            <a:xfrm>
              <a:off x="1044575" y="4076700"/>
              <a:ext cx="358775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l-GR" altLang="en-US" sz="2400">
                  <a:latin typeface="Times New Roman" pitchFamily="18" charset="0"/>
                  <a:cs typeface="Times New Roman" pitchFamily="18" charset="0"/>
                </a:rPr>
                <a:t>α</a:t>
              </a:r>
              <a:endParaRPr lang="en-US" alt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589" name="TextBox 4"/>
            <p:cNvSpPr txBox="1">
              <a:spLocks noChangeArrowheads="1"/>
            </p:cNvSpPr>
            <p:nvPr/>
          </p:nvSpPr>
          <p:spPr bwMode="auto">
            <a:xfrm>
              <a:off x="6227763" y="6092825"/>
              <a:ext cx="6477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2000" dirty="0">
                  <a:latin typeface="Times New Roman" pitchFamily="18" charset="0"/>
                  <a:cs typeface="Times New Roman" pitchFamily="18" charset="0"/>
                </a:rPr>
                <a:t>pH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304800" y="3200400"/>
            <a:ext cx="7848600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57263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srgbClr val="000000"/>
                </a:solidFill>
                <a:latin typeface="Times New Roman" pitchFamily="18" charset="0"/>
              </a:rPr>
              <a:t> 	</a:t>
            </a:r>
            <a:r>
              <a:rPr lang="x-none" dirty="0">
                <a:solidFill>
                  <a:srgbClr val="000000"/>
                </a:solidFill>
                <a:latin typeface="Times New Roman" pitchFamily="18" charset="0"/>
              </a:rPr>
              <a:t>     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-H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</a:rPr>
              <a:t>+ </a:t>
            </a:r>
            <a:r>
              <a:rPr lang="sr-Latn-CS" baseline="30000" dirty="0">
                <a:solidFill>
                  <a:srgbClr val="000000"/>
                </a:solidFill>
                <a:latin typeface="Times New Roman" pitchFamily="18" charset="0"/>
              </a:rPr>
              <a:t>                       </a:t>
            </a:r>
            <a:r>
              <a:rPr lang="x-none" baseline="30000" dirty="0">
                <a:solidFill>
                  <a:srgbClr val="000000"/>
                </a:solidFill>
                <a:latin typeface="Times New Roman" pitchFamily="18" charset="0"/>
              </a:rPr>
              <a:t>       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-H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sr-Latn-CS" baseline="30000" dirty="0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</a:rPr>
              <a:t>               </a:t>
            </a:r>
            <a:r>
              <a:rPr lang="x-none" baseline="30000" dirty="0">
                <a:solidFill>
                  <a:srgbClr val="000000"/>
                </a:solidFill>
                <a:latin typeface="Times New Roman" pitchFamily="18" charset="0"/>
              </a:rPr>
              <a:t>     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-H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sr-Latn-CS" baseline="30000" dirty="0">
                <a:solidFill>
                  <a:srgbClr val="000000"/>
                </a:solidFill>
                <a:latin typeface="Times New Roman" pitchFamily="18" charset="0"/>
              </a:rPr>
              <a:t>                        </a:t>
            </a:r>
            <a:r>
              <a:rPr lang="x-none" baseline="300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sr-Latn-CS" baseline="30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x-none" baseline="30000" dirty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-H</a:t>
            </a:r>
            <a:r>
              <a:rPr lang="en-US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sr-Latn-CS" baseline="30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baseline="30000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ctr" defTabSz="957263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H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Y   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200" dirty="0">
                <a:solidFill>
                  <a:srgbClr val="009999"/>
                </a:solidFill>
                <a:latin typeface="Times New Roman" pitchFamily="18" charset="0"/>
              </a:rPr>
              <a:t>H</a:t>
            </a:r>
            <a:r>
              <a:rPr lang="en-US" sz="2200" baseline="-25000" dirty="0">
                <a:solidFill>
                  <a:srgbClr val="009999"/>
                </a:solidFill>
                <a:latin typeface="Times New Roman" pitchFamily="18" charset="0"/>
              </a:rPr>
              <a:t>3</a:t>
            </a:r>
            <a:r>
              <a:rPr lang="en-US" sz="2200" dirty="0">
                <a:solidFill>
                  <a:srgbClr val="009999"/>
                </a:solidFill>
                <a:latin typeface="Times New Roman" pitchFamily="18" charset="0"/>
              </a:rPr>
              <a:t>Y</a:t>
            </a:r>
            <a:r>
              <a:rPr lang="en-US" sz="2200" baseline="30000" dirty="0">
                <a:solidFill>
                  <a:srgbClr val="009999"/>
                </a:solidFill>
                <a:latin typeface="Times New Roman" pitchFamily="18" charset="0"/>
              </a:rPr>
              <a:t>-</a:t>
            </a:r>
            <a:r>
              <a:rPr lang="en-US" sz="2200" baseline="30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200" baseline="30000" dirty="0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dirty="0">
                <a:solidFill>
                  <a:srgbClr val="F1ADF1"/>
                </a:solidFill>
                <a:latin typeface="Times New Roman" pitchFamily="18" charset="0"/>
              </a:rPr>
              <a:t>H</a:t>
            </a:r>
            <a:r>
              <a:rPr lang="en-US" sz="2200" baseline="-25000" dirty="0">
                <a:solidFill>
                  <a:srgbClr val="F1ADF1"/>
                </a:solidFill>
                <a:latin typeface="Times New Roman" pitchFamily="18" charset="0"/>
              </a:rPr>
              <a:t>2</a:t>
            </a:r>
            <a:r>
              <a:rPr lang="en-US" sz="2200" dirty="0">
                <a:solidFill>
                  <a:srgbClr val="F1ADF1"/>
                </a:solidFill>
                <a:latin typeface="Times New Roman" pitchFamily="18" charset="0"/>
              </a:rPr>
              <a:t>Y</a:t>
            </a:r>
            <a:r>
              <a:rPr lang="en-US" sz="2200" baseline="30000" dirty="0">
                <a:solidFill>
                  <a:srgbClr val="F1ADF1"/>
                </a:solidFill>
                <a:latin typeface="Times New Roman" pitchFamily="18" charset="0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200" baseline="300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sz="2200" baseline="30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200" baseline="30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0000CC"/>
                </a:solidFill>
                <a:latin typeface="Times New Roman" pitchFamily="18" charset="0"/>
              </a:rPr>
              <a:t>HY</a:t>
            </a:r>
            <a:r>
              <a:rPr lang="en-US" sz="2200" baseline="30000" dirty="0">
                <a:solidFill>
                  <a:srgbClr val="0000CC"/>
                </a:solidFill>
                <a:latin typeface="Times New Roman" pitchFamily="18" charset="0"/>
              </a:rPr>
              <a:t>3</a:t>
            </a:r>
            <a:r>
              <a:rPr lang="en-US" sz="2200" baseline="30000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>
                <a:solidFill>
                  <a:srgbClr val="FF0066"/>
                </a:solidFill>
                <a:latin typeface="Times New Roman" pitchFamily="18" charset="0"/>
              </a:rPr>
              <a:t>Y</a:t>
            </a:r>
            <a:r>
              <a:rPr lang="en-US" sz="2200" baseline="30000" dirty="0">
                <a:solidFill>
                  <a:srgbClr val="FF0066"/>
                </a:solidFill>
                <a:latin typeface="Times New Roman" pitchFamily="18" charset="0"/>
              </a:rPr>
              <a:t>4-</a:t>
            </a:r>
          </a:p>
          <a:p>
            <a:pPr lvl="0" defTabSz="957263" fontAlgn="base">
              <a:spcBef>
                <a:spcPct val="0"/>
              </a:spcBef>
              <a:spcAft>
                <a:spcPct val="0"/>
              </a:spcAft>
            </a:pPr>
            <a:r>
              <a:rPr lang="en-US" sz="2900" dirty="0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sr-Latn-CS" sz="29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900" dirty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pKa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=2,0    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 pKa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=2,67          pKa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=6,16</a:t>
            </a:r>
            <a:r>
              <a:rPr lang="sr-Latn-C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   pKa</a:t>
            </a:r>
            <a:r>
              <a:rPr lang="en-US" sz="2000" baseline="-25000" dirty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=10,26</a:t>
            </a:r>
            <a:endParaRPr lang="en-US" dirty="0"/>
          </a:p>
        </p:txBody>
      </p:sp>
      <p:sp>
        <p:nvSpPr>
          <p:cNvPr id="67586" name="TextBox 1"/>
          <p:cNvSpPr txBox="1">
            <a:spLocks noChangeArrowheads="1"/>
          </p:cNvSpPr>
          <p:nvPr/>
        </p:nvSpPr>
        <p:spPr bwMode="auto">
          <a:xfrm>
            <a:off x="152400" y="1645384"/>
            <a:ext cx="87487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Arial" pitchFamily="34" charset="0"/>
              <a:buChar char="•"/>
            </a:pP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pH ≈ 2,00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најприсутнији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alt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pH = 2,00 – 2,70 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најприсутнији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alt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0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pH = 2,70 – 6,20 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најприсутнији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alt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0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pH = 6,20 – 10,30 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најприсутнији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HY</a:t>
            </a:r>
            <a:r>
              <a:rPr lang="en-US" altLang="en-US" sz="2000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pH &gt; 10,30 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најприсутнији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en-US" altLang="en-US" sz="2000" baseline="30000" dirty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sr-Cyrl-C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0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1000780"/>
            <a:ext cx="7085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57263" fontAlgn="base">
              <a:spcBef>
                <a:spcPct val="0"/>
              </a:spcBef>
              <a:spcAft>
                <a:spcPct val="0"/>
              </a:spcAft>
            </a:pP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</a:rPr>
              <a:t>Састав раствора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EDTA 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</a:rPr>
              <a:t>зависности од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pH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-36513" y="1125538"/>
            <a:ext cx="9217026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Због слабе растворљивости EDTA за аналитичка одређивања се начешће користи динатрујимова со (Na</a:t>
            </a:r>
            <a:r>
              <a:rPr lang="en-US" altLang="en-US" sz="24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en-US" sz="24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altLang="en-US" sz="2400" baseline="300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 2H</a:t>
            </a:r>
            <a:r>
              <a:rPr lang="en-US" altLang="en-US" sz="24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O, </a:t>
            </a:r>
            <a:r>
              <a:rPr lang="sr-Cyrl-CS" altLang="en-US" sz="240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омплексон III).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067175" y="2414588"/>
            <a:ext cx="446405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Хелатни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комплекси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alt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-EDTA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катјонима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стабилни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. Na</a:t>
            </a:r>
            <a:r>
              <a:rPr lang="en-US" alt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-EDTA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значајан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реагенс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комплексометријских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титрација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5805488"/>
            <a:ext cx="87137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sr-Cyrl-CS" altLang="en-US" sz="240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он метала, без обзира на наелектрисање, увек реагује са </a:t>
            </a:r>
            <a:br>
              <a:rPr lang="en-US" altLang="en-US" sz="2400"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en-US" sz="24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-EDTA у </a:t>
            </a:r>
            <a:r>
              <a:rPr lang="en-US" altLang="en-US" sz="2400" i="1">
                <a:latin typeface="Times New Roman" pitchFamily="18" charset="0"/>
                <a:cs typeface="Times New Roman" pitchFamily="18" charset="0"/>
              </a:rPr>
              <a:t>молском односу</a:t>
            </a:r>
            <a:r>
              <a:rPr lang="en-US" alt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b="1">
                <a:latin typeface="Times New Roman" pitchFamily="18" charset="0"/>
                <a:cs typeface="Times New Roman" pitchFamily="18" charset="0"/>
              </a:rPr>
              <a:t>1:1</a:t>
            </a:r>
            <a:r>
              <a:rPr lang="sr-Cyrl-CS" altLang="en-US" sz="240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116013" y="2133600"/>
          <a:ext cx="2087562" cy="351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CS ChemDraw Drawing" r:id="rId3" imgW="3467100" imgH="5857875" progId="">
                  <p:embed/>
                </p:oleObj>
              </mc:Choice>
              <mc:Fallback>
                <p:oleObj name="CS ChemDraw Drawing" r:id="rId3" imgW="3467100" imgH="5857875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133600"/>
                        <a:ext cx="2087562" cy="351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29125" y="5072063"/>
            <a:ext cx="3219450" cy="477837"/>
          </a:xfrm>
          <a:prstGeom prst="rect">
            <a:avLst/>
          </a:prstGeom>
          <a:noFill/>
          <a:ln w="222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 : Na</a:t>
            </a:r>
            <a:r>
              <a:rPr lang="en-US" altLang="en-US" sz="2500" b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5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-EDTA = 1 : 1 </a:t>
            </a:r>
            <a:endParaRPr lang="en-US" sz="2500"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3716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Предност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у односу на остале полидентатне лиганде: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2286000"/>
            <a:ext cx="89611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Tx/>
              <a:buChar char="-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стехиметријски однос реактаната је 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1 : 1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селективност се може контролисати променом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вредности, 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титрационо средство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је лако растворно и може се </a:t>
            </a:r>
            <a:br>
              <a:rPr lang="x-none" sz="2400" dirty="0">
                <a:latin typeface="Times New Roman" pitchFamily="18" charset="0"/>
                <a:cs typeface="Times New Roman" pitchFamily="18" charset="0"/>
              </a:rPr>
            </a:b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 користити као примарни стандард, ако је одговарајуће чистоће,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ЗТТ се може детектовати употребом металохромних индикатора,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комплекси метала са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су растворни у води.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406604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Према стабилности комплекса метала са ЕДТА извршена је следећа подела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металних јона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20" y="3921204"/>
            <a:ext cx="8153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двовалентни катјони (осим земноалкалних),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и катјони    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лантанида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logK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12-19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4320" y="5402759"/>
            <a:ext cx="807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катјони земноалкалних метала и сребро(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logK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7-11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4320" y="2625804"/>
            <a:ext cx="7924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четворо- и тровалентни катјони (осим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и лантанида),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logK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20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2286000"/>
            <a:ext cx="89611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Неопходно је узети у обзир утицај споредених реакција на равнотежу грађења метал 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комплекса:</a:t>
            </a:r>
          </a:p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	- утицај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	- утицај других комплексирајућих супстанци.</a:t>
            </a:r>
          </a:p>
          <a:p>
            <a:pPr algn="just">
              <a:spcAft>
                <a:spcPts val="600"/>
              </a:spcAf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споредних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реакција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грађења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одредити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увођењем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условне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реалне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x-none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11430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криве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80" y="2667000"/>
            <a:ext cx="8625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[M`] 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купна концентрација јона метала у свим његовим облицима у  раствору осим оног дела који је реаговао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3733800"/>
            <a:ext cx="861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[Y`] 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купна концентрација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свим њеним облицима у раствору осим оног дела који је везан за метални јон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4768096"/>
            <a:ext cx="8534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K` није права константа, јер описује стабилност комплекса само под  одређеним условима у посматраном систему.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Из њене вредности се може утврдити да ли је посматрана реакција у датим условима могућа.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590800" y="1447800"/>
          <a:ext cx="35433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CS ChemDraw Drawing" r:id="rId3" imgW="4305300" imgH="1057275" progId="">
                  <p:embed/>
                </p:oleObj>
              </mc:Choice>
              <mc:Fallback>
                <p:oleObj name="CS ChemDraw Drawing" r:id="rId3" imgW="4305300" imgH="1057275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447800"/>
                        <a:ext cx="35433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55448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јонима реагује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 У зависности од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вредности раствора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се налази у одређеном облику (дијаграм расподеле).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8400" y="25247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baseline="60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baseline="6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+ Y</a:t>
            </a:r>
            <a:r>
              <a:rPr lang="en-US" b="1" baseline="60000" dirty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Wingdings 3"/>
              </a:rPr>
              <a:t>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[MY</a:t>
            </a:r>
            <a:r>
              <a:rPr lang="en-US" b="1" baseline="60000" dirty="0">
                <a:latin typeface="Times New Roman" pitchFamily="18" charset="0"/>
                <a:cs typeface="Times New Roman" pitchFamily="18" charset="0"/>
              </a:rPr>
              <a:t>(n-4)+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]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0400" y="3174768"/>
            <a:ext cx="16764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>
              <a:solidFill>
                <a:srgbClr val="000000"/>
              </a:solidFill>
              <a:latin typeface="Comic Sans MS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HY</a:t>
            </a:r>
            <a:r>
              <a:rPr lang="en-US" b="1" baseline="60000" dirty="0">
                <a:latin typeface="Times New Roman" pitchFamily="18" charset="0"/>
                <a:cs typeface="Times New Roman" pitchFamily="18" charset="0"/>
              </a:rPr>
              <a:t>3-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b="1" baseline="60000" dirty="0">
                <a:latin typeface="Times New Roman" pitchFamily="18" charset="0"/>
                <a:cs typeface="Times New Roman" pitchFamily="18" charset="0"/>
              </a:rPr>
              <a:t>2-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baseline="6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 rot="5400000">
            <a:off x="3361776" y="5782225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Wingdings 3"/>
              </a:rPr>
              <a:t>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5400000">
            <a:off x="3361776" y="4763492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Wingdings 3"/>
              </a:rPr>
              <a:t>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5400000">
            <a:off x="3285576" y="3849092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Wingdings 3"/>
              </a:rPr>
              <a:t>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3285577" y="2962824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Wingdings 3"/>
              </a:rPr>
              <a:t></a:t>
            </a:r>
            <a:endParaRPr lang="en-US" dirty="0"/>
          </a:p>
        </p:txBody>
      </p:sp>
      <p:sp>
        <p:nvSpPr>
          <p:cNvPr id="11" name="Right Arrow Callout 10"/>
          <p:cNvSpPr/>
          <p:nvPr/>
        </p:nvSpPr>
        <p:spPr>
          <a:xfrm>
            <a:off x="3200400" y="2971800"/>
            <a:ext cx="1752600" cy="3810000"/>
          </a:xfrm>
          <a:prstGeom prst="righ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1000780"/>
            <a:ext cx="1906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Утицај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911916-C842-4D44-81F2-DF18CB5D57E1}"/>
              </a:ext>
            </a:extLst>
          </p:cNvPr>
          <p:cNvSpPr/>
          <p:nvPr/>
        </p:nvSpPr>
        <p:spPr>
          <a:xfrm>
            <a:off x="5029199" y="4615190"/>
            <a:ext cx="68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Y`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82880" y="1143000"/>
            <a:ext cx="86391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израчунавање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условнe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константe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коефицијент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споредних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altLang="en-US" sz="24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en-US" sz="2400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9514631"/>
              </p:ext>
            </p:extLst>
          </p:nvPr>
        </p:nvGraphicFramePr>
        <p:xfrm>
          <a:off x="2468880" y="2286000"/>
          <a:ext cx="3886200" cy="78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8" name="CS ChemDraw Drawing" r:id="rId3" imgW="6162675" imgH="1247775" progId="">
                  <p:embed/>
                </p:oleObj>
              </mc:Choice>
              <mc:Fallback>
                <p:oleObj name="CS ChemDraw Drawing" r:id="rId3" imgW="6162675" imgH="1247775" progId="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880" y="2286000"/>
                        <a:ext cx="3886200" cy="78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828800" y="4724400"/>
          <a:ext cx="568214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99" name="CS ChemDraw Drawing" r:id="rId5" imgW="9782175" imgH="1971675" progId="">
                  <p:embed/>
                </p:oleObj>
              </mc:Choice>
              <mc:Fallback>
                <p:oleObj name="CS ChemDraw Drawing" r:id="rId5" imgW="9782175" imgH="1971675" progId="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724400"/>
                        <a:ext cx="568214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5610389"/>
              </p:ext>
            </p:extLst>
          </p:nvPr>
        </p:nvGraphicFramePr>
        <p:xfrm>
          <a:off x="2926080" y="3352800"/>
          <a:ext cx="2876896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0" name="CS ChemDraw Drawing" r:id="rId7" imgW="4305300" imgH="1143000" progId="">
                  <p:embed/>
                </p:oleObj>
              </mc:Choice>
              <mc:Fallback>
                <p:oleObj name="CS ChemDraw Drawing" r:id="rId7" imgW="4305300" imgH="1143000" progId="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6080" y="3352800"/>
                        <a:ext cx="2876896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DBF2C88-A005-4CAC-A82B-ABC585F23E87}"/>
              </a:ext>
            </a:extLst>
          </p:cNvPr>
          <p:cNvSpPr/>
          <p:nvPr/>
        </p:nvSpPr>
        <p:spPr>
          <a:xfrm>
            <a:off x="182880" y="5852160"/>
            <a:ext cx="8181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утицајем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споредних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смањује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реална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45920"/>
            <a:ext cx="431539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5760" y="1097280"/>
            <a:ext cx="527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Коефицијенти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са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на различитим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 :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98077" y="4088487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 одсуству споредних реакција: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3276600"/>
            <a:ext cx="2971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1  →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MY`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&lt; K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MY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46869" y="4488597"/>
            <a:ext cx="2971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1  →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MY`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~ K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MY</a:t>
            </a: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18053"/>
              </p:ext>
            </p:extLst>
          </p:nvPr>
        </p:nvGraphicFramePr>
        <p:xfrm>
          <a:off x="5638800" y="2438400"/>
          <a:ext cx="2057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Equation" r:id="rId4" imgW="24688800" imgH="5486400" progId="Equation.DSMT4">
                  <p:embed/>
                </p:oleObj>
              </mc:Choice>
              <mc:Fallback>
                <p:oleObj name="Equation" r:id="rId4" imgW="24688800" imgH="548640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438400"/>
                        <a:ext cx="2057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DF0B4CD-77CC-43E3-9D2B-87C35D959B69}"/>
              </a:ext>
            </a:extLst>
          </p:cNvPr>
          <p:cNvSpPr txBox="1"/>
          <p:nvPr/>
        </p:nvSpPr>
        <p:spPr>
          <a:xfrm>
            <a:off x="4587240" y="5891034"/>
            <a:ext cx="477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зависи од концентрације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јона;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Са повећањем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расте</a:t>
            </a:r>
            <a:r>
              <a:rPr lang="x-none" sz="2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2448342"/>
            <a:ext cx="88392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Предности методе:</a:t>
            </a:r>
          </a:p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брзо, тачно и једноставно одређивање готово свих јона метала,</a:t>
            </a:r>
          </a:p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широка примена у волуметрији,</a:t>
            </a:r>
          </a:p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највећи значај је за одређивање тврдоће воде,</a:t>
            </a:r>
          </a:p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полидентатни лиганди граде хелатне комплексе велике стабилности и </a:t>
            </a:r>
            <a:br>
              <a:rPr lang="x-none" sz="2200" dirty="0">
                <a:latin typeface="Times New Roman" pitchFamily="18" charset="0"/>
                <a:cs typeface="Times New Roman" pitchFamily="18" charset="0"/>
              </a:rPr>
            </a:b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стехиометријског састава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1 : 1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1645920"/>
            <a:ext cx="8839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Комплексометријске (хелатометријске) методе су волуметријске методе које се засновају на реакцијама грађења комплексних једињења.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0" y="9906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омплексометријске титрације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" y="4710508"/>
            <a:ext cx="4236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Једначина грађења комплекса: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4750415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omic Sans MS"/>
              </a:rPr>
              <a:t>M + L </a:t>
            </a:r>
            <a:r>
              <a:rPr lang="en-US" sz="2400" b="1" dirty="0">
                <a:latin typeface="Wingdings 3"/>
              </a:rPr>
              <a:t> </a:t>
            </a:r>
            <a:r>
              <a:rPr lang="en-US" sz="2400" b="1" dirty="0">
                <a:latin typeface="Comic Sans MS"/>
              </a:rPr>
              <a:t>ML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82880" y="5651956"/>
            <a:ext cx="40396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онстанта равнотеже реакције: </a:t>
            </a:r>
            <a:endParaRPr lang="en-US" sz="2200" dirty="0"/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4572000" y="5486400"/>
          <a:ext cx="24860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0" name="Equation" r:id="rId3" imgW="1193760" imgH="419040" progId="Equation.DSMT4">
                  <p:embed/>
                </p:oleObj>
              </mc:Choice>
              <mc:Fallback>
                <p:oleObj name="Equation" r:id="rId3" imgW="1193760" imgH="4190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486400"/>
                        <a:ext cx="2486025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951057"/>
              </p:ext>
            </p:extLst>
          </p:nvPr>
        </p:nvGraphicFramePr>
        <p:xfrm>
          <a:off x="944880" y="2969999"/>
          <a:ext cx="1950346" cy="617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Equation" r:id="rId3" imgW="18288000" imgH="5791200" progId="Equation.DSMT4">
                  <p:embed/>
                </p:oleObj>
              </mc:Choice>
              <mc:Fallback>
                <p:oleObj name="Equation" r:id="rId3" imgW="18288000" imgH="5791200" progId="Equation.DSMT4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880" y="2969999"/>
                        <a:ext cx="1950346" cy="6176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470199"/>
              </p:ext>
            </p:extLst>
          </p:nvPr>
        </p:nvGraphicFramePr>
        <p:xfrm>
          <a:off x="3874036" y="3723801"/>
          <a:ext cx="1113686" cy="434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Equation" r:id="rId5" imgW="520560" imgH="203040" progId="Equation.DSMT4">
                  <p:embed/>
                </p:oleObj>
              </mc:Choice>
              <mc:Fallback>
                <p:oleObj name="Equation" r:id="rId5" imgW="520560" imgH="203040" progId="Equation.DSMT4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4036" y="3723801"/>
                        <a:ext cx="1113686" cy="4346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8BD8E37-101C-4C65-B1E6-29C95813A040}"/>
              </a:ext>
            </a:extLst>
          </p:cNvPr>
          <p:cNvSpPr txBox="1"/>
          <p:nvPr/>
        </p:nvSpPr>
        <p:spPr>
          <a:xfrm>
            <a:off x="3627120" y="3017520"/>
            <a:ext cx="4506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почетна концентрација јона метала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7377A3-F89C-47AF-9EC8-804566965655}"/>
              </a:ext>
            </a:extLst>
          </p:cNvPr>
          <p:cNvSpPr txBox="1"/>
          <p:nvPr/>
        </p:nvSpPr>
        <p:spPr>
          <a:xfrm>
            <a:off x="304800" y="2057400"/>
            <a:ext cx="865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 за квантитативно одређивање јона метала са тачношћу од 99,9 %: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49F255-70B5-410B-8DB0-5E4FE4E3622B}"/>
              </a:ext>
            </a:extLst>
          </p:cNvPr>
          <p:cNvSpPr/>
          <p:nvPr/>
        </p:nvSpPr>
        <p:spPr>
          <a:xfrm>
            <a:off x="644322" y="3758300"/>
            <a:ext cx="34547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Ако је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2000" dirty="0">
                <a:latin typeface="Times New Roman" panose="02020603050405020304" pitchFamily="18" charset="0"/>
                <a:cs typeface="Times New Roman" pitchFamily="18" charset="0"/>
              </a:rPr>
              <a:t> 0,01 </a:t>
            </a:r>
            <a:r>
              <a:rPr lang="en-US" sz="2000" dirty="0" err="1">
                <a:latin typeface="Times New Roman" panose="02020603050405020304" pitchFamily="18" charset="0"/>
                <a:cs typeface="Times New Roman" pitchFamily="18" charset="0"/>
              </a:rPr>
              <a:t>mol</a:t>
            </a:r>
            <a:r>
              <a:rPr lang="en-US" sz="2000" dirty="0">
                <a:latin typeface="Times New Roman" panose="02020603050405020304" pitchFamily="18" charset="0"/>
                <a:cs typeface="Times New Roman" pitchFamily="18" charset="0"/>
              </a:rPr>
              <a:t>/L</a:t>
            </a:r>
            <a:r>
              <a:rPr lang="x-none" sz="2000" dirty="0">
                <a:latin typeface="Times New Roman" panose="02020603050405020304" pitchFamily="18" charset="0"/>
                <a:cs typeface="Times New Roman" pitchFamily="18" charset="0"/>
              </a:rPr>
              <a:t>     </a:t>
            </a:r>
            <a:r>
              <a:rPr lang="x-none" sz="2000" dirty="0">
                <a:latin typeface="Times New Roman" panose="02020603050405020304" pitchFamily="18" charset="0"/>
                <a:cs typeface="Times New Roman" pitchFamily="18" charset="0"/>
                <a:sym typeface="Wingdings 3" panose="05040102010807070707" pitchFamily="18" charset="2"/>
              </a:rPr>
              <a:t>  </a:t>
            </a:r>
            <a:r>
              <a:rPr lang="en-US" sz="20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1625" t="15625" r="26794" b="12500"/>
          <a:stretch>
            <a:fillRect/>
          </a:stretch>
        </p:blipFill>
        <p:spPr bwMode="auto">
          <a:xfrm>
            <a:off x="2286001" y="2025202"/>
            <a:ext cx="4267200" cy="414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00200" y="107698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Комплексометријска титрација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143000"/>
            <a:ext cx="4361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Ca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EDTA </a:t>
            </a:r>
            <a:endParaRPr lang="x-none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1981200"/>
            <a:ext cx="8610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i="1" u="sng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x-none" sz="2200">
                <a:latin typeface="Times New Roman" pitchFamily="18" charset="0"/>
                <a:cs typeface="Times New Roman" pitchFamily="18" charset="0"/>
              </a:rPr>
              <a:t>Титр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ација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100,00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Ca(II)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 mol/L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EDTA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 раствору чији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pH=10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CaY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5,01·10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0,35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38100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Прво се израчунава условна константа стабилности (за дате услове):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" y="4495800"/>
            <a:ext cx="6438232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219200"/>
            <a:ext cx="7467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почетку титрације: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(Раствор садржи само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јоне.)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3048000"/>
            <a:ext cx="8686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тачке еквиваленције:</a:t>
            </a:r>
            <a:endParaRPr lang="ru-RU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(У раствору су неиститровани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x-none" sz="20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јони 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Комплекс је веома стабилан па је концентрација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x-none" sz="20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која потиче од дисоцијације комплекса</a:t>
            </a:r>
            <a:r>
              <a:rPr lang="x-none" sz="2000">
                <a:latin typeface="Times New Roman" pitchFamily="18" charset="0"/>
                <a:cs typeface="Times New Roman" pitchFamily="18" charset="0"/>
              </a:rPr>
              <a:t> занемарљива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8" name="Picture 143"/>
          <p:cNvPicPr>
            <a:picLocks noChangeAspect="1" noChangeArrowheads="1"/>
          </p:cNvPicPr>
          <p:nvPr/>
        </p:nvPicPr>
        <p:blipFill>
          <a:blip r:embed="rId3"/>
          <a:srcRect b="45455"/>
          <a:stretch>
            <a:fillRect/>
          </a:stretch>
        </p:blipFill>
        <p:spPr bwMode="auto">
          <a:xfrm>
            <a:off x="365760" y="2057400"/>
            <a:ext cx="2687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08" name="Picture 1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" y="2590800"/>
            <a:ext cx="1468636" cy="41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409" name="Object 145"/>
          <p:cNvGraphicFramePr>
            <a:graphicFrameLocks noChangeAspect="1"/>
          </p:cNvGraphicFramePr>
          <p:nvPr/>
        </p:nvGraphicFramePr>
        <p:xfrm>
          <a:off x="640080" y="6172200"/>
          <a:ext cx="1447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1" name="Equation" r:id="rId5" imgW="723600" imgH="203040" progId="Equation.DSMT4">
                  <p:embed/>
                </p:oleObj>
              </mc:Choice>
              <mc:Fallback>
                <p:oleObj name="Equation" r:id="rId5" imgW="723600" imgH="203040" progId="Equation.DSMT4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6172200"/>
                        <a:ext cx="1447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82880" y="4480560"/>
            <a:ext cx="32438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00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lang="x-none" sz="200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sr-Cyrl-CS" sz="2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000" dirty="0"/>
          </a:p>
        </p:txBody>
      </p:sp>
      <p:graphicFrame>
        <p:nvGraphicFramePr>
          <p:cNvPr id="11410" name="Object 146"/>
          <p:cNvGraphicFramePr>
            <a:graphicFrameLocks noChangeAspect="1"/>
          </p:cNvGraphicFramePr>
          <p:nvPr/>
        </p:nvGraphicFramePr>
        <p:xfrm>
          <a:off x="365760" y="5029200"/>
          <a:ext cx="6049962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2" name="Equation" r:id="rId7" imgW="4152600" imgH="711000" progId="Equation.DSMT4">
                  <p:embed/>
                </p:oleObj>
              </mc:Choice>
              <mc:Fallback>
                <p:oleObj name="Equation" r:id="rId7" imgW="4152600" imgH="711000" progId="Equation.DSMT4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5029200"/>
                        <a:ext cx="6049962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143000"/>
            <a:ext cx="66751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ачк</a:t>
            </a:r>
            <a:r>
              <a:rPr lang="sr-Cyrl-C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еквиваленције (додато 100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 </a:t>
            </a:r>
            <a:r>
              <a:rPr lang="sl-SI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(У раствору је само комплекс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640080" y="3840480"/>
          <a:ext cx="6324600" cy="895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9" name="Equation" r:id="rId3" imgW="75285600" imgH="10668000" progId="Equation.DSMT4">
                  <p:embed/>
                </p:oleObj>
              </mc:Choice>
              <mc:Fallback>
                <p:oleObj name="Equation" r:id="rId3" imgW="75285600" imgH="10668000" progId="Equation.DSMT4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3840480"/>
                        <a:ext cx="6324600" cy="8956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2" name="Object 164"/>
          <p:cNvGraphicFramePr>
            <a:graphicFrameLocks noChangeAspect="1"/>
          </p:cNvGraphicFramePr>
          <p:nvPr/>
        </p:nvGraphicFramePr>
        <p:xfrm>
          <a:off x="640080" y="2011680"/>
          <a:ext cx="227511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0" name="Equation" r:id="rId5" imgW="1206360" imgH="444240" progId="Equation.DSMT4">
                  <p:embed/>
                </p:oleObj>
              </mc:Choice>
              <mc:Fallback>
                <p:oleObj name="Equation" r:id="rId5" imgW="1206360" imgH="444240" progId="Equation.DSMT4">
                  <p:embed/>
                  <p:pic>
                    <p:nvPicPr>
                      <p:cNvPr id="0" name="Picture 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2011680"/>
                        <a:ext cx="227511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3" name="Object 165"/>
          <p:cNvGraphicFramePr>
            <a:graphicFrameLocks noChangeAspect="1"/>
          </p:cNvGraphicFramePr>
          <p:nvPr/>
        </p:nvGraphicFramePr>
        <p:xfrm>
          <a:off x="3657600" y="2286000"/>
          <a:ext cx="1549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1" name="Equation" r:id="rId7" imgW="774360" imgH="228600" progId="Equation.DSMT4">
                  <p:embed/>
                </p:oleObj>
              </mc:Choice>
              <mc:Fallback>
                <p:oleObj name="Equation" r:id="rId7" imgW="774360" imgH="228600" progId="Equation.DSMT4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286000"/>
                        <a:ext cx="1549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4" name="Object 166"/>
          <p:cNvGraphicFramePr>
            <a:graphicFrameLocks noChangeAspect="1"/>
          </p:cNvGraphicFramePr>
          <p:nvPr/>
        </p:nvGraphicFramePr>
        <p:xfrm>
          <a:off x="557213" y="2854325"/>
          <a:ext cx="21066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2" name="Equation" r:id="rId9" imgW="1117440" imgH="520560" progId="Equation.DSMT4">
                  <p:embed/>
                </p:oleObj>
              </mc:Choice>
              <mc:Fallback>
                <p:oleObj name="Equation" r:id="rId9" imgW="1117440" imgH="520560" progId="Equation.DSMT4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" y="2854325"/>
                        <a:ext cx="21066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6" name="Object 168"/>
          <p:cNvGraphicFramePr>
            <a:graphicFrameLocks noChangeAspect="1"/>
          </p:cNvGraphicFramePr>
          <p:nvPr/>
        </p:nvGraphicFramePr>
        <p:xfrm>
          <a:off x="3124200" y="4937760"/>
          <a:ext cx="3073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3" name="Equation" r:id="rId11" imgW="1536480" imgH="228600" progId="Equation.DSMT4">
                  <p:embed/>
                </p:oleObj>
              </mc:Choice>
              <mc:Fallback>
                <p:oleObj name="Equation" r:id="rId11" imgW="1536480" imgH="228600" progId="Equation.DSMT4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937760"/>
                        <a:ext cx="3073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7" name="Object 169"/>
          <p:cNvGraphicFramePr>
            <a:graphicFrameLocks noChangeAspect="1"/>
          </p:cNvGraphicFramePr>
          <p:nvPr/>
        </p:nvGraphicFramePr>
        <p:xfrm>
          <a:off x="640080" y="5943600"/>
          <a:ext cx="1447801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" name="Equation" r:id="rId13" imgW="723600" imgH="203040" progId="Equation.DSMT4">
                  <p:embed/>
                </p:oleObj>
              </mc:Choice>
              <mc:Fallback>
                <p:oleObj name="Equation" r:id="rId13" imgW="723600" imgH="203040" progId="Equation.DSMT4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5943600"/>
                        <a:ext cx="1447801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58" name="Object 170"/>
          <p:cNvGraphicFramePr>
            <a:graphicFrameLocks noChangeAspect="1"/>
          </p:cNvGraphicFramePr>
          <p:nvPr/>
        </p:nvGraphicFramePr>
        <p:xfrm>
          <a:off x="640080" y="4754880"/>
          <a:ext cx="1960756" cy="913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5" name="Equation" r:id="rId15" imgW="1117440" imgH="520560" progId="Equation.DSMT4">
                  <p:embed/>
                </p:oleObj>
              </mc:Choice>
              <mc:Fallback>
                <p:oleObj name="Equation" r:id="rId15" imgW="1117440" imgH="520560" progId="Equation.DSMT4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4754880"/>
                        <a:ext cx="1960756" cy="913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005840"/>
            <a:ext cx="822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тачке еквиваленције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(У раствору је комплекс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вишак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82880" y="2194560"/>
          <a:ext cx="2525713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6" name="Equation" r:id="rId3" imgW="28956000" imgH="10668000" progId="Equation.DSMT4">
                  <p:embed/>
                </p:oleObj>
              </mc:Choice>
              <mc:Fallback>
                <p:oleObj name="Equation" r:id="rId3" imgW="28956000" imgH="10668000" progId="Equation.DSMT4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" y="2194560"/>
                        <a:ext cx="2525713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82880" y="3291840"/>
          <a:ext cx="6172200" cy="867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7" name="Equation" r:id="rId5" imgW="75895200" imgH="10668000" progId="Equation.DSMT4">
                  <p:embed/>
                </p:oleObj>
              </mc:Choice>
              <mc:Fallback>
                <p:oleObj name="Equation" r:id="rId5" imgW="75895200" imgH="10668000" progId="Equation.DSMT4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" y="3291840"/>
                        <a:ext cx="6172200" cy="867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2" name="Object 110"/>
          <p:cNvGraphicFramePr>
            <a:graphicFrameLocks noChangeAspect="1"/>
          </p:cNvGraphicFramePr>
          <p:nvPr/>
        </p:nvGraphicFramePr>
        <p:xfrm>
          <a:off x="182880" y="4297680"/>
          <a:ext cx="8610600" cy="69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8" name="Equation" r:id="rId7" imgW="5105160" imgH="406080" progId="Equation.DSMT4">
                  <p:embed/>
                </p:oleObj>
              </mc:Choice>
              <mc:Fallback>
                <p:oleObj name="Equation" r:id="rId7" imgW="5105160" imgH="406080" progId="Equation.DSMT4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" y="4297680"/>
                        <a:ext cx="8610600" cy="6906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3" name="Object 111"/>
          <p:cNvGraphicFramePr>
            <a:graphicFrameLocks noChangeAspect="1"/>
          </p:cNvGraphicFramePr>
          <p:nvPr/>
        </p:nvGraphicFramePr>
        <p:xfrm>
          <a:off x="3017520" y="5394960"/>
          <a:ext cx="3048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9" name="Equation" r:id="rId9" imgW="1523880" imgH="228600" progId="Equation.DSMT4">
                  <p:embed/>
                </p:oleObj>
              </mc:Choice>
              <mc:Fallback>
                <p:oleObj name="Equation" r:id="rId9" imgW="1523880" imgH="228600" progId="Equation.DSMT4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520" y="5394960"/>
                        <a:ext cx="3048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82880" y="1828800"/>
            <a:ext cx="3051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</a:t>
            </a:r>
            <a:r>
              <a:rPr lang="en-US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graphicFrame>
        <p:nvGraphicFramePr>
          <p:cNvPr id="13424" name="Object 112"/>
          <p:cNvGraphicFramePr>
            <a:graphicFrameLocks noChangeAspect="1"/>
          </p:cNvGraphicFramePr>
          <p:nvPr/>
        </p:nvGraphicFramePr>
        <p:xfrm>
          <a:off x="640080" y="6217920"/>
          <a:ext cx="1447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0" name="Equation" r:id="rId11" imgW="723600" imgH="203040" progId="Equation.DSMT4">
                  <p:embed/>
                </p:oleObj>
              </mc:Choice>
              <mc:Fallback>
                <p:oleObj name="Equation" r:id="rId11" imgW="723600" imgH="203040" progId="Equation.DSMT4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6217920"/>
                        <a:ext cx="14478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25" name="Object 113"/>
          <p:cNvGraphicFramePr>
            <a:graphicFrameLocks noChangeAspect="1"/>
          </p:cNvGraphicFramePr>
          <p:nvPr/>
        </p:nvGraphicFramePr>
        <p:xfrm>
          <a:off x="182880" y="5120640"/>
          <a:ext cx="2026920" cy="819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1" name="Equation" r:id="rId13" imgW="1193760" imgH="482400" progId="Equation.DSMT4">
                  <p:embed/>
                </p:oleObj>
              </mc:Choice>
              <mc:Fallback>
                <p:oleObj name="Equation" r:id="rId13" imgW="1193760" imgH="482400" progId="Equation.DSMT4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" y="5120640"/>
                        <a:ext cx="2026920" cy="819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676" r="6343"/>
          <a:stretch>
            <a:fillRect/>
          </a:stretch>
        </p:blipFill>
        <p:spPr bwMode="auto">
          <a:xfrm>
            <a:off x="182880" y="2674203"/>
            <a:ext cx="441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143000" y="2819400"/>
            <a:ext cx="114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(a) pH=10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(b) pH=3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" y="1295400"/>
            <a:ext cx="8503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Титрационе криве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100,00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 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стандардним 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EDTA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 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тицај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вредности на титрацију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754880" y="2674203"/>
            <a:ext cx="4004799" cy="2466100"/>
            <a:chOff x="2091201" y="2362200"/>
            <a:chExt cx="4766799" cy="269729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-20000"/>
            </a:blip>
            <a:srcRect l="12884" t="22917" r="31479" b="16667"/>
            <a:stretch>
              <a:fillRect/>
            </a:stretch>
          </p:blipFill>
          <p:spPr bwMode="auto">
            <a:xfrm>
              <a:off x="2667000" y="2362200"/>
              <a:ext cx="4118742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2091201" y="2438400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pCa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86573" y="4706035"/>
              <a:ext cx="2771427" cy="35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1500" dirty="0">
                  <a:latin typeface="Times New Roman" pitchFamily="18" charset="0"/>
                  <a:cs typeface="Times New Roman" pitchFamily="18" charset="0"/>
                </a:rPr>
                <a:t>запремина раствора </a:t>
              </a:r>
              <a:r>
                <a:rPr lang="en-US" sz="1500" dirty="0">
                  <a:latin typeface="Times New Roman" pitchFamily="18" charset="0"/>
                  <a:cs typeface="Times New Roman" pitchFamily="18" charset="0"/>
                </a:rPr>
                <a:t>EDTA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2880" y="5791200"/>
            <a:ext cx="9064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Повећањем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раствора скок рСа у тачки еквиваленције се повећава.</a:t>
            </a:r>
          </a:p>
          <a:p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Велики скок се добија кад 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pH&gt;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8.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1066800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Утицај комплексирајућих  супстанци на титрације са 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2133600"/>
            <a:ext cx="883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При одређивању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катјона у раствор се често додаје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неко помоћно комплексирајуће средство да би се спречило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њихово таложење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вредности неопходној за титрацију. Најчешће је то једна од компоненти пуфера.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4343400"/>
            <a:ext cx="6781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Wingdings 3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ZnY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+  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" y="3733800"/>
            <a:ext cx="731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 титрација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EDTA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у амонијачном пуферу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5334000"/>
            <a:ext cx="182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амонијачни </a:t>
            </a:r>
          </a:p>
          <a:p>
            <a:pPr algn="ctr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уфер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/NH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90800" y="54102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90800" y="5791200"/>
            <a:ext cx="6858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1400" y="50292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одржава потребну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вредност за реакцију титрације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5842337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везује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Zn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јоне 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[Zn(NH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комплекс и спречава његово таложење у облику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Zn(OH)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1778913"/>
            <a:ext cx="6477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200" b="1" dirty="0">
                <a:latin typeface="Wingdings 3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ZnY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2286000"/>
            <a:ext cx="21336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)]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endParaRPr lang="x-none" sz="2200" b="1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[Zn(NH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endParaRPr lang="en-US" sz="2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400000">
            <a:off x="2535941" y="5183088"/>
            <a:ext cx="632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 rot="5400000">
            <a:off x="2451557" y="3061157"/>
            <a:ext cx="6095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 rot="5400000">
            <a:off x="2489776" y="4116288"/>
            <a:ext cx="6329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 rot="5400000">
            <a:off x="2425244" y="2222957"/>
            <a:ext cx="609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4419600" y="2643187"/>
            <a:ext cx="1295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4368298" y="5282698"/>
            <a:ext cx="7385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4482644" y="3061156"/>
            <a:ext cx="609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4418185" y="4139698"/>
            <a:ext cx="7385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4508956" y="2222956"/>
            <a:ext cx="609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endParaRPr lang="en-US" sz="2200" dirty="0"/>
          </a:p>
        </p:txBody>
      </p:sp>
      <p:sp>
        <p:nvSpPr>
          <p:cNvPr id="13" name="Right Arrow Callout 12"/>
          <p:cNvSpPr/>
          <p:nvPr/>
        </p:nvSpPr>
        <p:spPr>
          <a:xfrm>
            <a:off x="4267200" y="1752600"/>
            <a:ext cx="1752600" cy="4419600"/>
          </a:xfrm>
          <a:prstGeom prst="righ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/>
          </a:p>
        </p:txBody>
      </p:sp>
      <p:sp>
        <p:nvSpPr>
          <p:cNvPr id="14" name="Left Arrow Callout 13"/>
          <p:cNvSpPr/>
          <p:nvPr/>
        </p:nvSpPr>
        <p:spPr>
          <a:xfrm>
            <a:off x="1066800" y="1752600"/>
            <a:ext cx="2895600" cy="4419600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/>
          </a:p>
        </p:txBody>
      </p:sp>
      <p:sp>
        <p:nvSpPr>
          <p:cNvPr id="15" name="Rectangle 14"/>
          <p:cNvSpPr/>
          <p:nvPr/>
        </p:nvSpPr>
        <p:spPr>
          <a:xfrm>
            <a:off x="6248400" y="3733800"/>
            <a:ext cx="533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Y`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3733800"/>
            <a:ext cx="76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Zn`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219200"/>
            <a:ext cx="838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споредној реакцији са помоћним комплексирајућим средством реагује јон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метала, тако да се рачуна удео слободног јона метала: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4953000"/>
            <a:ext cx="838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Условна константа стабилности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изражава утицај киселости и утицај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других комплексирајућих средстава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равнотеже реакција јона метала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24200" y="2590800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914400" y="4191000"/>
          <a:ext cx="3454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5" name="Equation" r:id="rId3" imgW="31089600" imgH="5486400" progId="Equation.DSMT4">
                  <p:embed/>
                </p:oleObj>
              </mc:Choice>
              <mc:Fallback>
                <p:oleObj name="Equation" r:id="rId3" imgW="31089600" imgH="5486400" progId="Equation.DSMT4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191000"/>
                        <a:ext cx="3454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914400" y="2133600"/>
          <a:ext cx="1676400" cy="1048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6" name="Equation" r:id="rId5" imgW="17068800" imgH="10668000" progId="Equation.DSMT4">
                  <p:embed/>
                </p:oleObj>
              </mc:Choice>
              <mc:Fallback>
                <p:oleObj name="Equation" r:id="rId5" imgW="17068800" imgH="10668000" progId="Equation.DSMT4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133600"/>
                        <a:ext cx="1676400" cy="10484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962400" y="2362200"/>
          <a:ext cx="2544762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7" name="Equation" r:id="rId7" imgW="25908000" imgH="5791200" progId="Equation.DSMT4">
                  <p:embed/>
                </p:oleObj>
              </mc:Choice>
              <mc:Fallback>
                <p:oleObj name="Equation" r:id="rId7" imgW="25908000" imgH="5791200" progId="Equation.DSMT4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362200"/>
                        <a:ext cx="2544762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94" name="Object 86"/>
          <p:cNvGraphicFramePr>
            <a:graphicFrameLocks noChangeAspect="1"/>
          </p:cNvGraphicFramePr>
          <p:nvPr/>
        </p:nvGraphicFramePr>
        <p:xfrm>
          <a:off x="914400" y="3200400"/>
          <a:ext cx="2870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8" name="CS ChemDraw Drawing" r:id="rId9" imgW="4305300" imgH="1143000" progId="">
                  <p:embed/>
                </p:oleObj>
              </mc:Choice>
              <mc:Fallback>
                <p:oleObj name="CS ChemDraw Drawing" r:id="rId9" imgW="4305300" imgH="1143000" progId="">
                  <p:embed/>
                  <p:pic>
                    <p:nvPicPr>
                      <p:cNvPr id="0" name="Picture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200400"/>
                        <a:ext cx="28702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5800" y="1066800"/>
            <a:ext cx="7772400" cy="52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5788" tIns="47894" rIns="95788" bIns="47894">
            <a:spAutoFit/>
          </a:bodyPr>
          <a:lstStyle/>
          <a:p>
            <a:pPr algn="ctr" defTabSz="957263"/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Равнотеже у растворима комплекса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82880" y="2743200"/>
            <a:ext cx="5214620" cy="43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5788" tIns="47894" rIns="95788" bIns="47894">
            <a:spAutoFit/>
          </a:bodyPr>
          <a:lstStyle/>
          <a:p>
            <a:pPr defTabSz="957263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Константа стабилности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i="1" baseline="-25000" dirty="0" err="1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2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2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" y="3657600"/>
            <a:ext cx="78524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Већа вредност константе стабилности  </a:t>
            </a:r>
            <a:r>
              <a:rPr lang="ru-RU" sz="2200" dirty="0">
                <a:latin typeface="Arial"/>
                <a:cs typeface="Arial"/>
              </a:rPr>
              <a:t>→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комплекс стабилнији</a:t>
            </a:r>
            <a:endParaRPr lang="en-US" sz="2200" dirty="0"/>
          </a:p>
        </p:txBody>
      </p: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20240"/>
            <a:ext cx="2810192" cy="60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68880"/>
            <a:ext cx="2107883" cy="110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206240"/>
            <a:ext cx="242570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625050"/>
            <a:ext cx="180022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82880" y="4937760"/>
            <a:ext cx="5074920" cy="43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5788" tIns="47894" rIns="95788" bIns="47894">
            <a:spAutoFit/>
          </a:bodyPr>
          <a:lstStyle/>
          <a:p>
            <a:pPr defTabSz="957263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Константа нестабилности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комплекса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i="1" baseline="-25000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:</a:t>
            </a:r>
            <a:endParaRPr lang="en-US" sz="22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8">
            <a:extLst>
              <a:ext uri="{FF2B5EF4-FFF2-40B4-BE49-F238E27FC236}">
                <a16:creationId xmlns:a16="http://schemas.microsoft.com/office/drawing/2014/main" id="{1E24ABD1-23E9-4092-A9D8-FA80BA28E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728598"/>
            <a:ext cx="1204708" cy="98742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828800"/>
            <a:ext cx="87325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2200" i="1" u="sng" dirty="0">
                <a:latin typeface="Times New Roman" pitchFamily="18" charset="0"/>
                <a:cs typeface="Times New Roman" pitchFamily="18" charset="0"/>
              </a:rPr>
              <a:t>Пример:</a:t>
            </a:r>
            <a:endParaRPr lang="en-US" sz="2200" i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Титрација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100,00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Zn(II)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 mol/L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EDTA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 амонијачном пуферском раствору чија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pH=9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 коме је концентрација слободног амонијака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/L. 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ZnY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sr-Cyrl-CS" sz="22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0,05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7,94·10</a:t>
            </a:r>
            <a:r>
              <a:rPr lang="x-none" sz="2200" baseline="30000"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4023360"/>
            <a:ext cx="8656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Прво се израчунава условна константа стабилности (за дате услове):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1143000"/>
            <a:ext cx="4297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EDTA</a:t>
            </a: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432654"/>
              </p:ext>
            </p:extLst>
          </p:nvPr>
        </p:nvGraphicFramePr>
        <p:xfrm>
          <a:off x="168275" y="4754563"/>
          <a:ext cx="889952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1" name="Equation" r:id="rId3" imgW="3809880" imgH="241200" progId="Equation.DSMT4">
                  <p:embed/>
                </p:oleObj>
              </mc:Choice>
              <mc:Fallback>
                <p:oleObj name="Equation" r:id="rId3" imgW="3809880" imgH="24120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4754563"/>
                        <a:ext cx="8899525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097280"/>
            <a:ext cx="4084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почетку титрације: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(Раствор садржи само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јоне.)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2926080"/>
            <a:ext cx="46748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онцентрација слободних јона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x-none" sz="2200" baseline="3000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365760" y="2468880"/>
          <a:ext cx="2449513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6" name="Equation" r:id="rId3" imgW="28651200" imgH="4876800" progId="Equation.DSMT4">
                  <p:embed/>
                </p:oleObj>
              </mc:Choice>
              <mc:Fallback>
                <p:oleObj name="Equation" r:id="rId3" imgW="28651200" imgH="4876800" progId="Equation.DSMT4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2468880"/>
                        <a:ext cx="2449513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93" name="Object 137"/>
          <p:cNvGraphicFramePr>
            <a:graphicFrameLocks noChangeAspect="1"/>
          </p:cNvGraphicFramePr>
          <p:nvPr/>
        </p:nvGraphicFramePr>
        <p:xfrm>
          <a:off x="3200400" y="3840480"/>
          <a:ext cx="5156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7" name="Equation" r:id="rId5" imgW="2577960" imgH="279360" progId="Equation.DSMT4">
                  <p:embed/>
                </p:oleObj>
              </mc:Choice>
              <mc:Fallback>
                <p:oleObj name="Equation" r:id="rId5" imgW="2577960" imgH="279360" progId="Equation.DSMT4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840480"/>
                        <a:ext cx="51562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2514600" y="4114800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82880" y="1920240"/>
            <a:ext cx="41012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Укупна к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онцентрација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x-none" sz="2200" baseline="3000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195" name="Picture 13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" y="5791200"/>
            <a:ext cx="1617468" cy="45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6B0C78-8190-4BCE-AA06-C1F5CCF2C9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760" y="3461346"/>
            <a:ext cx="1891788" cy="1119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4388C1-CB40-428C-95CA-3D10C4EA14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760" y="4834851"/>
            <a:ext cx="2178374" cy="430887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097280"/>
            <a:ext cx="85344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/>
                <a:cs typeface="Times New Roman"/>
              </a:rPr>
              <a:t>До </a:t>
            </a:r>
            <a:r>
              <a:rPr lang="x-none" sz="2200">
                <a:solidFill>
                  <a:srgbClr val="C00000"/>
                </a:solidFill>
                <a:latin typeface="Times New Roman"/>
                <a:cs typeface="Times New Roman"/>
              </a:rPr>
              <a:t>тачке еквиваленције:</a:t>
            </a:r>
            <a:endParaRPr lang="ru-RU" sz="2200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(У раствору су неиститровани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Cyrl-CS" sz="2000" dirty="0">
                <a:latin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cs typeface="Times New Roman"/>
              </a:rPr>
              <a:t>јони 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cs typeface="Times New Roman"/>
              </a:rPr>
              <a:t>комплекс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000" dirty="0">
                <a:latin typeface="Times New Roman"/>
                <a:cs typeface="Times New Roman"/>
              </a:rPr>
              <a:t>. Комплекс је веома стабилан па је концентрација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000" baseline="30000" dirty="0">
                <a:latin typeface="Times New Roman"/>
                <a:cs typeface="Times New Roman"/>
              </a:rPr>
              <a:t>  </a:t>
            </a:r>
            <a:r>
              <a:rPr lang="ru-RU" sz="2000" dirty="0">
                <a:latin typeface="Times New Roman"/>
                <a:cs typeface="Times New Roman"/>
              </a:rPr>
              <a:t>која потиче од дисоцијације комплекса</a:t>
            </a:r>
            <a:r>
              <a:rPr lang="x-none" sz="2000">
                <a:latin typeface="Times New Roman"/>
                <a:cs typeface="Times New Roman"/>
              </a:rPr>
              <a:t> занемарљива</a:t>
            </a:r>
            <a:r>
              <a:rPr lang="sr-Cyrl-CS" sz="2000" dirty="0">
                <a:latin typeface="Times New Roman"/>
                <a:cs typeface="Times New Roman"/>
              </a:rPr>
              <a:t>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еиститровани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јони могу бити у облику слободних јона и у облику различитих комплекса са амонијаком.</a:t>
            </a:r>
            <a:r>
              <a:rPr lang="en-US" sz="2000" dirty="0">
                <a:latin typeface="Times New Roman"/>
                <a:cs typeface="Times New Roman"/>
              </a:rPr>
              <a:t>)</a:t>
            </a:r>
          </a:p>
        </p:txBody>
      </p:sp>
      <p:graphicFrame>
        <p:nvGraphicFramePr>
          <p:cNvPr id="46164" name="Object 84"/>
          <p:cNvGraphicFramePr>
            <a:graphicFrameLocks noChangeAspect="1"/>
          </p:cNvGraphicFramePr>
          <p:nvPr/>
        </p:nvGraphicFramePr>
        <p:xfrm>
          <a:off x="365760" y="3474720"/>
          <a:ext cx="84280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1" name="Equation" r:id="rId3" imgW="4635360" imgH="419040" progId="Equation.3">
                  <p:embed/>
                </p:oleObj>
              </mc:Choice>
              <mc:Fallback>
                <p:oleObj name="Equation" r:id="rId3" imgW="4635360" imgH="41904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3474720"/>
                        <a:ext cx="842803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65" name="Object 85"/>
          <p:cNvGraphicFramePr>
            <a:graphicFrameLocks noChangeAspect="1"/>
          </p:cNvGraphicFramePr>
          <p:nvPr/>
        </p:nvGraphicFramePr>
        <p:xfrm>
          <a:off x="365760" y="4648200"/>
          <a:ext cx="4572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2" name="Equation" r:id="rId5" imgW="2286000" imgH="228600" progId="Equation.3">
                  <p:embed/>
                </p:oleObj>
              </mc:Choice>
              <mc:Fallback>
                <p:oleObj name="Equation" r:id="rId5" imgW="2286000" imgH="228600" progId="Equation.3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4648200"/>
                        <a:ext cx="4572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82880" y="2926080"/>
            <a:ext cx="2935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99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graphicFrame>
        <p:nvGraphicFramePr>
          <p:cNvPr id="46170" name="Object 90"/>
          <p:cNvGraphicFramePr>
            <a:graphicFrameLocks noChangeAspect="1"/>
          </p:cNvGraphicFramePr>
          <p:nvPr/>
        </p:nvGraphicFramePr>
        <p:xfrm>
          <a:off x="640081" y="5591208"/>
          <a:ext cx="1798320" cy="504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3" name="Equation" r:id="rId7" imgW="723600" imgH="203040" progId="Equation.DSMT4">
                  <p:embed/>
                </p:oleObj>
              </mc:Choice>
              <mc:Fallback>
                <p:oleObj name="Equation" r:id="rId7" imgW="723600" imgH="203040" progId="Equation.DSMT4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1" y="5591208"/>
                        <a:ext cx="1798320" cy="504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066800"/>
            <a:ext cx="61118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C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ачк</a:t>
            </a:r>
            <a:r>
              <a:rPr lang="sr-Cyrl-C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еквиваленције (додато 100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 </a:t>
            </a:r>
            <a:r>
              <a:rPr lang="sl-SI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(У раствору је само комплекс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365760" y="1828801"/>
          <a:ext cx="2197735" cy="864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0" name="Equation" r:id="rId3" imgW="27127200" imgH="10668000" progId="Equation.DSMT4">
                  <p:embed/>
                </p:oleObj>
              </mc:Choice>
              <mc:Fallback>
                <p:oleObj name="Equation" r:id="rId3" imgW="27127200" imgH="10668000" progId="Equation.DSMT4">
                  <p:embed/>
                  <p:pic>
                    <p:nvPicPr>
                      <p:cNvPr id="0" name="Picture 1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1828801"/>
                        <a:ext cx="2197735" cy="864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3657600" y="2011680"/>
          <a:ext cx="1447800" cy="419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1" name="Equation" r:id="rId5" imgW="16764000" imgH="4876800" progId="Equation.DSMT4">
                  <p:embed/>
                </p:oleObj>
              </mc:Choice>
              <mc:Fallback>
                <p:oleObj name="Equation" r:id="rId5" imgW="16764000" imgH="4876800" progId="Equation.DSMT4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011680"/>
                        <a:ext cx="1447800" cy="4196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365760" y="3749040"/>
          <a:ext cx="6544310" cy="8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2" name="Equation" r:id="rId7" imgW="79552800" imgH="10668000" progId="Equation.DSMT4">
                  <p:embed/>
                </p:oleObj>
              </mc:Choice>
              <mc:Fallback>
                <p:oleObj name="Equation" r:id="rId7" imgW="79552800" imgH="10668000" progId="Equation.DSMT4">
                  <p:embed/>
                  <p:pic>
                    <p:nvPicPr>
                      <p:cNvPr id="0" name="Picture 1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3749040"/>
                        <a:ext cx="6544310" cy="8771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2895600" y="4846320"/>
          <a:ext cx="30289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3" name="Equation" r:id="rId9" imgW="35052000" imgH="5486400" progId="Equation.DSMT4">
                  <p:embed/>
                </p:oleObj>
              </mc:Choice>
              <mc:Fallback>
                <p:oleObj name="Equation" r:id="rId9" imgW="35052000" imgH="5486400" progId="Equation.DSMT4">
                  <p:embed/>
                  <p:pic>
                    <p:nvPicPr>
                      <p:cNvPr id="0" name="Picture 1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846320"/>
                        <a:ext cx="3028950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365760" y="5669280"/>
          <a:ext cx="464502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4" name="Equation" r:id="rId11" imgW="2552400" imgH="279360" progId="Equation.DSMT4">
                  <p:embed/>
                </p:oleObj>
              </mc:Choice>
              <mc:Fallback>
                <p:oleObj name="Equation" r:id="rId11" imgW="2552400" imgH="279360" progId="Equation.DSMT4">
                  <p:embed/>
                  <p:pic>
                    <p:nvPicPr>
                      <p:cNvPr id="0" name="Picture 1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5669280"/>
                        <a:ext cx="4645025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296" name="Object 192"/>
          <p:cNvGraphicFramePr>
            <a:graphicFrameLocks noChangeAspect="1"/>
          </p:cNvGraphicFramePr>
          <p:nvPr/>
        </p:nvGraphicFramePr>
        <p:xfrm>
          <a:off x="640080" y="6324600"/>
          <a:ext cx="195942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5" name="Equation" r:id="rId13" imgW="799920" imgH="203040" progId="Equation.DSMT4">
                  <p:embed/>
                </p:oleObj>
              </mc:Choice>
              <mc:Fallback>
                <p:oleObj name="Equation" r:id="rId13" imgW="799920" imgH="203040" progId="Equation.DSMT4">
                  <p:embed/>
                  <p:pic>
                    <p:nvPicPr>
                      <p:cNvPr id="0" name="Picture 1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6324600"/>
                        <a:ext cx="1959429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297" name="Object 193"/>
          <p:cNvGraphicFramePr>
            <a:graphicFrameLocks noChangeAspect="1"/>
          </p:cNvGraphicFramePr>
          <p:nvPr/>
        </p:nvGraphicFramePr>
        <p:xfrm>
          <a:off x="365760" y="4641850"/>
          <a:ext cx="19050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6" name="Equation" r:id="rId15" imgW="1041120" imgH="520560" progId="Equation.DSMT4">
                  <p:embed/>
                </p:oleObj>
              </mc:Choice>
              <mc:Fallback>
                <p:oleObj name="Equation" r:id="rId15" imgW="1041120" imgH="520560" progId="Equation.DSMT4">
                  <p:embed/>
                  <p:pic>
                    <p:nvPicPr>
                      <p:cNvPr id="0" name="Picture 1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4641850"/>
                        <a:ext cx="190500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299" name="Object 195"/>
          <p:cNvGraphicFramePr>
            <a:graphicFrameLocks noChangeAspect="1"/>
          </p:cNvGraphicFramePr>
          <p:nvPr/>
        </p:nvGraphicFramePr>
        <p:xfrm>
          <a:off x="365760" y="2834640"/>
          <a:ext cx="1969892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7" name="Equation" r:id="rId17" imgW="24688800" imgH="10668000" progId="Equation.DSMT4">
                  <p:embed/>
                </p:oleObj>
              </mc:Choice>
              <mc:Fallback>
                <p:oleObj name="Equation" r:id="rId17" imgW="24688800" imgH="10668000" progId="Equation.DSMT4">
                  <p:embed/>
                  <p:pic>
                    <p:nvPicPr>
                      <p:cNvPr id="0" name="Picture 1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2834640"/>
                        <a:ext cx="1969892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143000"/>
            <a:ext cx="784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x-none" sz="2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тачке еквиваленције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(У раствору је комплекс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вишак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6248400" y="1752600"/>
          <a:ext cx="23653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08" name="Equation" r:id="rId3" imgW="27127200" imgH="10668000" progId="Equation.DSMT4">
                  <p:embed/>
                </p:oleObj>
              </mc:Choice>
              <mc:Fallback>
                <p:oleObj name="Equation" r:id="rId3" imgW="27127200" imgH="10668000" progId="Equation.DSMT4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752600"/>
                        <a:ext cx="236537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365760" y="2651760"/>
          <a:ext cx="6705600" cy="898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09" name="Equation" r:id="rId5" imgW="79552800" imgH="10668000" progId="Equation.DSMT4">
                  <p:embed/>
                </p:oleObj>
              </mc:Choice>
              <mc:Fallback>
                <p:oleObj name="Equation" r:id="rId5" imgW="79552800" imgH="10668000" progId="Equation.DSMT4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2651760"/>
                        <a:ext cx="6705600" cy="8987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3048000" y="4724400"/>
          <a:ext cx="3276599" cy="51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10" name="Equation" r:id="rId7" imgW="35052000" imgH="5486400" progId="Equation.DSMT4">
                  <p:embed/>
                </p:oleObj>
              </mc:Choice>
              <mc:Fallback>
                <p:oleObj name="Equation" r:id="rId7" imgW="35052000" imgH="5486400" progId="Equation.DSMT4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724400"/>
                        <a:ext cx="3276599" cy="510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365760" y="5410200"/>
          <a:ext cx="4937125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11" name="Equation" r:id="rId9" imgW="2628720" imgH="279360" progId="Equation.DSMT4">
                  <p:embed/>
                </p:oleObj>
              </mc:Choice>
              <mc:Fallback>
                <p:oleObj name="Equation" r:id="rId9" imgW="2628720" imgH="279360" progId="Equation.DSMT4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5410200"/>
                        <a:ext cx="4937125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65" name="Object 137"/>
          <p:cNvGraphicFramePr>
            <a:graphicFrameLocks noChangeAspect="1"/>
          </p:cNvGraphicFramePr>
          <p:nvPr/>
        </p:nvGraphicFramePr>
        <p:xfrm>
          <a:off x="365760" y="3749040"/>
          <a:ext cx="8420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12" name="Equation" r:id="rId11" imgW="4635360" imgH="419040" progId="Equation.3">
                  <p:embed/>
                </p:oleObj>
              </mc:Choice>
              <mc:Fallback>
                <p:oleObj name="Equation" r:id="rId11" imgW="4635360" imgH="419040" progId="Equation.3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3749040"/>
                        <a:ext cx="84201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182880" y="1981200"/>
            <a:ext cx="3051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101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lang="x-none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</a:t>
            </a:r>
            <a:r>
              <a:rPr lang="en-US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sr-Cyrl-C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graphicFrame>
        <p:nvGraphicFramePr>
          <p:cNvPr id="48266" name="Object 138"/>
          <p:cNvGraphicFramePr>
            <a:graphicFrameLocks noChangeAspect="1"/>
          </p:cNvGraphicFramePr>
          <p:nvPr/>
        </p:nvGraphicFramePr>
        <p:xfrm>
          <a:off x="640080" y="6126480"/>
          <a:ext cx="20002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13" name="Equation" r:id="rId13" imgW="799920" imgH="203040" progId="Equation.DSMT4">
                  <p:embed/>
                </p:oleObj>
              </mc:Choice>
              <mc:Fallback>
                <p:oleObj name="Equation" r:id="rId13" imgW="799920" imgH="203040" progId="Equation.DSMT4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" y="6126480"/>
                        <a:ext cx="20002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67" name="Object 139"/>
          <p:cNvGraphicFramePr>
            <a:graphicFrameLocks noChangeAspect="1"/>
          </p:cNvGraphicFramePr>
          <p:nvPr/>
        </p:nvGraphicFramePr>
        <p:xfrm>
          <a:off x="365760" y="4495800"/>
          <a:ext cx="18986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14" name="Equation" r:id="rId15" imgW="1117440" imgH="482400" progId="Equation.DSMT4">
                  <p:embed/>
                </p:oleObj>
              </mc:Choice>
              <mc:Fallback>
                <p:oleObj name="Equation" r:id="rId15" imgW="1117440" imgH="482400" progId="Equation.DSMT4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4495800"/>
                        <a:ext cx="18986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94560"/>
            <a:ext cx="43434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754880" y="2560320"/>
            <a:ext cx="38557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pH = 10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2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= 0,35 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(za NH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0,1 M) = 10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10</a:t>
            </a:r>
            <a:endParaRPr lang="pl-PL" sz="2200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K' (za NH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0,01 M) =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pl-PL" sz="22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5386626"/>
            <a:ext cx="8961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Титрација се изводи при нижој концентрацији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помоћно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комплексирајуће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средств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а (али довољној да се спречи таложење катјона који се титрује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1066800"/>
            <a:ext cx="8503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крив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100,00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раствора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 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са стандардним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 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тицај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различитих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концентрација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828800"/>
            <a:ext cx="8534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 одређивање ЗТТ користе се индикатори који реагују на промену концентрације јона метала у раствору мењајући неку своју видљиву особину (обично боју или флуоресценцију).</a:t>
            </a:r>
          </a:p>
          <a:p>
            <a:pPr algn="just"/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Металохромни индикатори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 интензивно обојене супстанце (органске боје), које са јонима метала у раствору граде обојене растворне хелатне комплексе, при чему се та боја разликује од боје слободног индикатора.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ЗТТ – металохромни индикатори</a:t>
            </a:r>
          </a:p>
        </p:txBody>
      </p:sp>
      <p:sp>
        <p:nvSpPr>
          <p:cNvPr id="4" name="Rectangle 3"/>
          <p:cNvSpPr/>
          <p:nvPr/>
        </p:nvSpPr>
        <p:spPr>
          <a:xfrm>
            <a:off x="2743200" y="4663440"/>
            <a:ext cx="301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Wingdings 3"/>
              </a:rPr>
              <a:t>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x-none" sz="2400" dirty="0">
                <a:latin typeface="Comic Sans MS"/>
              </a:rPr>
              <a:t>       </a:t>
            </a:r>
            <a:r>
              <a:rPr lang="x-none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x-none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x-none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боја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743200" y="5852160"/>
          <a:ext cx="1865377" cy="77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0" name="Equation" r:id="rId3" imgW="914400" imgH="419040" progId="Equation.DSMT4">
                  <p:embed/>
                </p:oleObj>
              </mc:Choice>
              <mc:Fallback>
                <p:oleObj name="Equation" r:id="rId3" imgW="914400" imgH="4190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852160"/>
                        <a:ext cx="1865377" cy="777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2880" y="429768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Равнотежна реакција се може приказати једначином: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" y="5486400"/>
            <a:ext cx="670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Константа стабилности комплекса метал-индикатор: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2880" y="1371600"/>
            <a:ext cx="5809012" cy="44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4927" tIns="52464" rIns="104927" bIns="52464">
            <a:spAutoFit/>
          </a:bodyPr>
          <a:lstStyle/>
          <a:p>
            <a:pPr algn="ctr" defTabSz="1049338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Интервал прелаза металохромних индикатора:</a:t>
            </a:r>
            <a:endParaRPr lang="sl-SI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82880" y="4953000"/>
            <a:ext cx="8305800" cy="112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4927" tIns="52464" rIns="104927" bIns="52464">
            <a:spAutoFit/>
          </a:bodyPr>
          <a:lstStyle/>
          <a:p>
            <a:pPr algn="just" defTabSz="1049338"/>
            <a:r>
              <a:rPr lang="x-none" sz="2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 потребно је да се </a:t>
            </a:r>
            <a:r>
              <a:rPr lang="sl-SI" sz="2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pM</a:t>
            </a:r>
            <a:r>
              <a:rPr lang="x-none" sz="2200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вредност </a:t>
            </a:r>
            <a:r>
              <a:rPr lang="x-none" sz="2200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 тачки еквиваленције</a:t>
            </a:r>
            <a:r>
              <a:rPr lang="sr-Cyrl-CS" sz="22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налази у интервалу прелаза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индикатора</a:t>
            </a:r>
            <a:r>
              <a:rPr lang="x-none" sz="2200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endParaRPr lang="sl-SI" sz="2200" b="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  <a:p>
            <a:pPr algn="just" defTabSz="1049338"/>
            <a:r>
              <a:rPr lang="x-none" sz="2200" b="0" dirty="0">
                <a:latin typeface="Times New Roman" pitchFamily="18" charset="0"/>
                <a:cs typeface="Times New Roman" pitchFamily="18" charset="0"/>
              </a:rPr>
              <a:t>- у </a:t>
            </a:r>
            <a:r>
              <a:rPr lang="x-none" sz="2200" b="0">
                <a:latin typeface="Times New Roman" pitchFamily="18" charset="0"/>
                <a:cs typeface="Times New Roman" pitchFamily="18" charset="0"/>
              </a:rPr>
              <a:t>идеалном случају:</a:t>
            </a:r>
            <a:r>
              <a:rPr lang="sl-SI" sz="2200" b="0" dirty="0">
                <a:latin typeface="Times New Roman" pitchFamily="18" charset="0"/>
                <a:cs typeface="Times New Roman" pitchFamily="18" charset="0"/>
              </a:rPr>
              <a:t>   pM</a:t>
            </a:r>
            <a:r>
              <a:rPr lang="x-none" sz="2200" b="0" baseline="-25000" dirty="0">
                <a:latin typeface="Times New Roman" pitchFamily="18" charset="0"/>
                <a:cs typeface="Times New Roman" pitchFamily="18" charset="0"/>
              </a:rPr>
              <a:t>(ТЕ)</a:t>
            </a:r>
            <a:r>
              <a:rPr lang="sl-SI" sz="2200" b="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200" b="0" dirty="0">
                <a:latin typeface="Times New Roman" pitchFamily="18" charset="0"/>
                <a:cs typeface="Times New Roman" pitchFamily="18" charset="0"/>
              </a:rPr>
              <a:t>= logK</a:t>
            </a:r>
            <a:r>
              <a:rPr lang="sl-SI" sz="2200" b="0" baseline="-25000" dirty="0">
                <a:latin typeface="Times New Roman" pitchFamily="18" charset="0"/>
                <a:cs typeface="Times New Roman" pitchFamily="18" charset="0"/>
              </a:rPr>
              <a:t>MIn</a:t>
            </a:r>
            <a:endParaRPr lang="en-US" sz="2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981200"/>
            <a:ext cx="2470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49338"/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pM = logK</a:t>
            </a:r>
            <a:r>
              <a:rPr lang="sl-SI" sz="24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 1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2743200"/>
            <a:ext cx="746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Тачка прелаза боје металохромног индикатора: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35280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49338"/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[In] = [MIn]</a:t>
            </a:r>
            <a:r>
              <a:rPr lang="sr-Cyrl-C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→    </a:t>
            </a:r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pM = logK</a:t>
            </a:r>
            <a:r>
              <a:rPr lang="sl-SI" sz="24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sl-SI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" y="4495800"/>
            <a:ext cx="723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Избор одговарајућег металохтомног индикатора: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38862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</a:rPr>
              <a:t>најоштрија промена боје индикатора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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</a:t>
            </a:r>
            <a:r>
              <a:rPr lang="x-none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тачка прелаза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169313"/>
            <a:ext cx="8534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Услови које мора да испуњава сваки металохромни индикатор: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00400" y="3291840"/>
            <a:ext cx="5867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супротном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не би могла да реагује са металним јонима из комплекса са индикатором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ZTT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би каснила и била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развучена или би изостала тј. индикатор би био ‚‚блокиран”).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0400" y="5029200"/>
            <a:ext cx="5715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супротном би ТЕ била преурањена и развучена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1828800"/>
            <a:ext cx="7543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Концентрација индикатора мора бити мала.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2514600"/>
            <a:ext cx="7620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Индикаторска реакција мора да буде брза и реверзибилна.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365760" y="3352800"/>
          <a:ext cx="2409825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1" name="Equation" r:id="rId3" imgW="838080" imgH="228600" progId="Equation.DSMT4">
                  <p:embed/>
                </p:oleObj>
              </mc:Choice>
              <mc:Fallback>
                <p:oleObj name="Equation" r:id="rId3" imgW="83808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3352800"/>
                        <a:ext cx="2409825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365760" y="5029200"/>
          <a:ext cx="1971675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2" name="Equation" r:id="rId5" imgW="685800" imgH="241200" progId="Equation.DSMT4">
                  <p:embed/>
                </p:oleObj>
              </mc:Choice>
              <mc:Fallback>
                <p:oleObj name="Equation" r:id="rId5" imgW="68580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" y="5029200"/>
                        <a:ext cx="1971675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219200" y="1600200"/>
            <a:ext cx="6477000" cy="507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1066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x-none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металохромних </a:t>
            </a:r>
            <a:r>
              <a:rPr lang="x-none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индикатор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295400"/>
            <a:ext cx="8458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Титрационе криве за титрацију раствора јона метала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раствором лиганда исте концентрације уз грађење комплекса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различите стабилности: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" y="5669280"/>
            <a:ext cx="8305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Већа стабилност комплекса → квантитативнија реакција → већи скок (промена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pM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 ТЕ → већа тачност одређивања.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114DB1-4FE4-4E13-AD7B-DBEC13EA62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514600"/>
            <a:ext cx="3838575" cy="273367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19400"/>
            <a:ext cx="3330466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971800" y="1219200"/>
            <a:ext cx="3011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Ериохром црно Т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82880" y="4572000"/>
            <a:ext cx="8066756" cy="1447800"/>
            <a:chOff x="685800" y="3836313"/>
            <a:chExt cx="8066756" cy="1447800"/>
          </a:xfrm>
        </p:grpSpPr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7247" t="54167" r="33602" b="29166"/>
            <a:stretch>
              <a:fillRect/>
            </a:stretch>
          </p:blipFill>
          <p:spPr bwMode="auto">
            <a:xfrm>
              <a:off x="685800" y="3836313"/>
              <a:ext cx="7696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590800" y="4826913"/>
              <a:ext cx="94288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црвен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257800" y="4826913"/>
              <a:ext cx="79861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плав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239000" y="4853226"/>
              <a:ext cx="151355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200" b="1" dirty="0">
                  <a:solidFill>
                    <a:srgbClr val="FF9900"/>
                  </a:solidFill>
                  <a:latin typeface="Times New Roman" pitchFamily="18" charset="0"/>
                  <a:cs typeface="Times New Roman" pitchFamily="18" charset="0"/>
                </a:rPr>
                <a:t>наранџаст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82880" y="1828800"/>
            <a:ext cx="87997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Најчешће коришћен индикатор који са многим катјонима гради хелатне</a:t>
            </a: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комплексе (који су црвене боје). То је тробазна киселина 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990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магнезијума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880" y="1828800"/>
            <a:ext cx="29801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 почетка титрације: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8200" y="1828800"/>
            <a:ext cx="1752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pH = 10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2388513"/>
            <a:ext cx="502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HIn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MgIn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2819400"/>
            <a:ext cx="1447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/>
              <a:t>безбојан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2929516" y="2819400"/>
            <a:ext cx="8499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solidFill>
                  <a:srgbClr val="002060"/>
                </a:solidFill>
              </a:rPr>
              <a:t>плав 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08501" y="2819400"/>
            <a:ext cx="9492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solidFill>
                  <a:srgbClr val="C00000"/>
                </a:solidFill>
              </a:rPr>
              <a:t>црвен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76400" y="3657600"/>
            <a:ext cx="4953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MgY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" y="33528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ТЕ: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4114800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19400" y="4114800"/>
            <a:ext cx="1447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43400" y="4114800"/>
            <a:ext cx="1600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73352" y="5105400"/>
            <a:ext cx="53370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HY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MgIn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MgY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HIn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" y="47244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ТЕ: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95400" y="5588913"/>
            <a:ext cx="1371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67200" y="5562600"/>
            <a:ext cx="121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74088" y="5562600"/>
            <a:ext cx="883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црвен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91200" y="5562600"/>
            <a:ext cx="7344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плав</a:t>
            </a:r>
            <a:endParaRPr lang="en-U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1787172"/>
            <a:ext cx="3352800" cy="249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28800"/>
            <a:ext cx="344185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82879" y="1093113"/>
            <a:ext cx="88087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Теоријске титрационе криве за титрацију 100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Mg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4267200"/>
            <a:ext cx="838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a) Mg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c=0,01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mol/L </a:t>
            </a:r>
          </a:p>
          <a:p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b) Ca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c=0,01 mol/L,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EDTA c=0,0100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mol/L,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pH = 10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2895600" y="5029200"/>
          <a:ext cx="2667000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5" name="Equation" r:id="rId5" imgW="1143000" imgH="215640" progId="Equation.3">
                  <p:embed/>
                </p:oleObj>
              </mc:Choice>
              <mc:Fallback>
                <p:oleObj name="Equation" r:id="rId5" imgW="114300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029200"/>
                        <a:ext cx="2667000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484188" y="5610225"/>
          <a:ext cx="3349625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6" name="Equation" r:id="rId7" imgW="1434960" imgH="457200" progId="Equation.DSMT4">
                  <p:embed/>
                </p:oleObj>
              </mc:Choice>
              <mc:Fallback>
                <p:oleObj name="Equation" r:id="rId7" imgW="143496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5610225"/>
                        <a:ext cx="3349625" cy="1046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5070475" y="5610225"/>
          <a:ext cx="3259138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7" name="Equation" r:id="rId9" imgW="1396800" imgH="457200" progId="Equation.DSMT4">
                  <p:embed/>
                </p:oleObj>
              </mc:Choice>
              <mc:Fallback>
                <p:oleObj name="Equation" r:id="rId9" imgW="13968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475" y="5610225"/>
                        <a:ext cx="3259138" cy="1046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2743200"/>
            <a:ext cx="896112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Јон метала се директно титрује стандардним раствором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уз примену одговарајућег индикатора (најбржа и најтачнија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Директна титрација није могућа ако:</a:t>
            </a: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одређивани јон метала веома споро реагује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EDTA,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не постоји погодан индикатор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се јон метала тешко одржава у раствору у условима титрације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1143000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ехнике комплексирајућих титрација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2133600"/>
            <a:ext cx="311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Директна титрација 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2438400"/>
            <a:ext cx="86563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Раствору јона метала се додаје тачно позната запремина стандардног раствора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вишку, а затим се вишак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ретитрује стандардним раствором неког другог јона метала (најчешће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 2+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 2+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уз погодан индикатор.</a:t>
            </a: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Стабилност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комплекса са јоном метала који се одређује мора бити већа од константе стабилности комплекса са јоном метала стандардног раствора којим се врши ретитрација.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" y="1905000"/>
            <a:ext cx="5044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Повратна титрација (ретитрација)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2209800"/>
            <a:ext cx="87325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Раствору јона метала који се одређује се додаје вишак раствора другог комплекса метала 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најчешће [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Y]</a:t>
            </a:r>
            <a:r>
              <a:rPr lang="ru-RU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који је мање стабилан, при чему долази до реакције замене или истискивања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752600" y="3683913"/>
            <a:ext cx="5486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b="1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MgY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CaY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2+ </a:t>
            </a:r>
            <a:endParaRPr lang="en-US" sz="2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4648200"/>
            <a:ext cx="7894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итр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ацијом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ослобођени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Mg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индиректно се одређује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јон.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1748135"/>
            <a:ext cx="3775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супституцијом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2133600"/>
            <a:ext cx="8305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Брзо и тачно се одређује велики број јона метала.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Користе се приликом анализе вода (одређивање тврдоће воде), као  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 анализи руда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легура, цемента, керамичких материјала....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Због мале селективности реагенса анализа комплексних узорака </a:t>
            </a:r>
            <a:br>
              <a:rPr lang="en-US" sz="2200" dirty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захтева стр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контролисане услове одређивања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1" algn="just">
              <a:spcAft>
                <a:spcPts val="600"/>
              </a:spcAft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контролисање киселости средине,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Aft>
                <a:spcPts val="600"/>
              </a:spcAft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примена маскирајућих и демаскирајућих реагенаса,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 - претходна раздвајања.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14300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Примена комплексометријских титрација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828800"/>
            <a:ext cx="880872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Aft>
                <a:spcPts val="1200"/>
              </a:spcAft>
            </a:pPr>
            <a:r>
              <a:rPr lang="ru-RU" sz="2200" i="1" u="sng" dirty="0">
                <a:latin typeface="Times New Roman" pitchFamily="18" charset="0"/>
                <a:cs typeface="Times New Roman" pitchFamily="18" charset="0"/>
              </a:rPr>
              <a:t>Стандардни раствор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динатријумова со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етилен-диаминтетрасирћетн</a:t>
            </a:r>
            <a:r>
              <a:rPr lang="sr-Cyrl-RS" altLang="en-U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киселин</a:t>
            </a:r>
            <a:r>
              <a:rPr lang="sr-Cyrl-RS" altLang="en-U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омплексон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sr-Cyrl-R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2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Y·2H</a:t>
            </a:r>
            <a:r>
              <a:rPr lang="en-US" sz="22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 fontAlgn="base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- примарни стандард: ако је одроварајуће чистоће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суши се на 80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ºC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неколико дана, одмерава се тачна количина комплексона</a:t>
            </a:r>
            <a:r>
              <a:rPr lang="en-US" alt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sr-Cyrl-RS" alt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раствара у топлој деминерализованој води у одговарајућем одмерном суду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 fontAlgn="base">
              <a:spcAft>
                <a:spcPts val="12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- секундарни стандард: стандардизује се са примарним стандардним растворима, најчешће елементарним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Zn, MgSO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·7H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(уз индикатор ериохром црно Т у амонијачној средини)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(уз индикатор мурексид)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Раствор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 чува у полиетиленским боцама (катјони из стакла могу реговати са њим).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3600" y="100584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 раствор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EDTA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2133600"/>
            <a:ext cx="88087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Тврдоћа воде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хемијска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карактеристика воде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азликујемо калцијумову и магнезијумову тврдоћу воде, зависно од концентрације соли калцијума, односно магнезијума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купна концентрација ових соли изражава се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укупном тврдоћом</a:t>
            </a:r>
            <a:r>
              <a:rPr lang="sr-Cyrl-R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воде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купна тврдоћа се дели на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карбонатну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(одговара концентрацији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хидрогенкарбонатних соли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x-none" sz="24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x-none" sz="24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некарбонатну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тврдоћу (одговара конц.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x-none" sz="24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x-none" sz="24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соли јаких киселина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увањем воде долази до издвајања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и талога – хидрогенкарбонати прелазе у нерастворне карбонате, па се тврдоћа воде смањује; уклања се карбонатна тврдоћа која се због тога назива и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пролазна тврдоћа воде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врдоћа воде која остаје и после кувања је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перманентна тврдоћа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1066800"/>
            <a:ext cx="6629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концентрације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x-none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x-none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води –тврдоћа воде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401663"/>
            <a:ext cx="88392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 се тврдоћа изрази садржајем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мека вода – до 200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mg/L</a:t>
            </a: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средње тврда –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200-400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mg/L</a:t>
            </a: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тврда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– 400-600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mg/L</a:t>
            </a:r>
          </a:p>
          <a:p>
            <a:pPr algn="just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врло тврда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– преко 600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ода за пиће доброг квалитета садржи 250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до 350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mg/L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елика количина магнезијума – горак укус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техничком погледу тврде воде у технолошким погонима доводе до издвајања каменца, троше много сапуна, погоршавају квалитет тканина....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295400"/>
            <a:ext cx="6858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57263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Методе засноване на реакцијама грађења комплекса: </a:t>
            </a:r>
            <a:endParaRPr lang="en-US" sz="2200" i="1" u="sng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524000" y="2590800"/>
            <a:ext cx="5291574" cy="66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88" tIns="47894" rIns="95788" bIns="47894">
            <a:spAutoFit/>
          </a:bodyPr>
          <a:lstStyle/>
          <a:p>
            <a:pPr defTabSz="957263"/>
            <a:r>
              <a:rPr lang="sl-SI" sz="3700" b="0" dirty="0">
                <a:solidFill>
                  <a:srgbClr val="C00000"/>
                </a:solidFill>
              </a:rPr>
              <a:t>M</a:t>
            </a:r>
            <a:r>
              <a:rPr lang="sl-SI" sz="3700" b="0" dirty="0">
                <a:solidFill>
                  <a:srgbClr val="002060"/>
                </a:solidFill>
              </a:rPr>
              <a:t> </a:t>
            </a:r>
            <a:r>
              <a:rPr lang="x-none" sz="3700" b="0" dirty="0"/>
              <a:t>   </a:t>
            </a:r>
            <a:r>
              <a:rPr lang="sl-SI" sz="3700" b="0" dirty="0"/>
              <a:t>+    </a:t>
            </a:r>
            <a:r>
              <a:rPr lang="sl-SI" sz="3700" b="0" dirty="0">
                <a:solidFill>
                  <a:srgbClr val="002060"/>
                </a:solidFill>
              </a:rPr>
              <a:t>:L</a:t>
            </a:r>
            <a:r>
              <a:rPr lang="sl-SI" sz="3700" b="0" dirty="0"/>
              <a:t>      </a:t>
            </a:r>
            <a:r>
              <a:rPr lang="sl-SI" sz="3700" b="0" dirty="0">
                <a:sym typeface="Symbol" pitchFamily="18" charset="2"/>
              </a:rPr>
              <a:t>     </a:t>
            </a:r>
            <a:r>
              <a:rPr lang="sl-SI" sz="3700" b="0" dirty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sl-SI" sz="3700" b="0" dirty="0">
                <a:sym typeface="Symbol" pitchFamily="18" charset="2"/>
              </a:rPr>
              <a:t> </a:t>
            </a:r>
            <a:r>
              <a:rPr lang="sl-SI" sz="3700" b="0" dirty="0">
                <a:solidFill>
                  <a:srgbClr val="002060"/>
                </a:solidFill>
              </a:rPr>
              <a:t>: L</a:t>
            </a:r>
            <a:r>
              <a:rPr lang="sl-SI" sz="3700" b="0" dirty="0">
                <a:solidFill>
                  <a:srgbClr val="002060"/>
                </a:solidFill>
                <a:sym typeface="Symbol" pitchFamily="18" charset="2"/>
              </a:rPr>
              <a:t> </a:t>
            </a:r>
            <a:endParaRPr lang="en-US" sz="3700" b="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276600"/>
            <a:ext cx="3276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263"/>
            <a:r>
              <a:rPr lang="sl-SI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Lewis</a:t>
            </a:r>
            <a:r>
              <a:rPr lang="x-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-ова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</a:p>
          <a:p>
            <a:pPr algn="ctr" defTabSz="957263"/>
            <a:r>
              <a:rPr lang="x-none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(акцептор електронског пара)</a:t>
            </a:r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0" y="1905000"/>
            <a:ext cx="304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7263"/>
            <a:r>
              <a:rPr lang="sl-SI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Lewis</a:t>
            </a:r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ова база</a:t>
            </a:r>
          </a:p>
          <a:p>
            <a:pPr algn="ctr" defTabSz="957263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(донор електронског пара</a:t>
            </a:r>
            <a:r>
              <a:rPr lang="x-none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20402" y="32766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- хелат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82880" y="5181600"/>
            <a:ext cx="7894320" cy="118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5788" tIns="47894" rIns="95788" bIns="47894">
            <a:spAutoFit/>
          </a:bodyPr>
          <a:lstStyle/>
          <a:p>
            <a:pPr defTabSz="957263">
              <a:spcAft>
                <a:spcPts val="600"/>
              </a:spcAf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координациони број -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електрондонорских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лиганда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везаних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altLang="en-US" sz="2200" dirty="0">
                <a:latin typeface="Times New Roman" pitchFamily="18" charset="0"/>
                <a:cs typeface="Times New Roman" pitchFamily="18" charset="0"/>
              </a:rPr>
              <a:t>јон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метал</a:t>
            </a:r>
            <a:r>
              <a:rPr lang="x-none" altLang="en-US" sz="2200" dirty="0">
                <a:latin typeface="Times New Roman" pitchFamily="18" charset="0"/>
                <a:cs typeface="Times New Roman" pitchFamily="18" charset="0"/>
              </a:rPr>
              <a:t>а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  <a:p>
            <a:pPr defTabSz="957263">
              <a:spcAft>
                <a:spcPts val="600"/>
              </a:spcAft>
            </a:pP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n 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2,4,6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(најчешће)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4038600"/>
            <a:ext cx="5605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57263"/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M(H</a:t>
            </a:r>
            <a:r>
              <a:rPr lang="en-US" sz="24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O)</a:t>
            </a:r>
            <a:r>
              <a:rPr lang="en-US" sz="24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+ </a:t>
            </a:r>
            <a:r>
              <a:rPr lang="x-none" sz="24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x-none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="1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+   nH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4500265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хидратисани јон метала</a:t>
            </a:r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E01731-3EA6-4C8A-8894-33F7376B9213}"/>
              </a:ext>
            </a:extLst>
          </p:cNvPr>
          <p:cNvSpPr/>
          <p:nvPr/>
        </p:nvSpPr>
        <p:spPr>
          <a:xfrm>
            <a:off x="182880" y="1371600"/>
            <a:ext cx="89611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врдоћа воде се данас најбрже и најједноставније одређује титрацијама са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EDTA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sr-Cyrl-RS" sz="2000" i="1" u="sng" dirty="0">
                <a:latin typeface="Times New Roman" pitchFamily="18" charset="0"/>
                <a:cs typeface="Times New Roman" pitchFamily="18" charset="0"/>
              </a:rPr>
              <a:t>Први аликвот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– одређује се укупна количина јона калцијума и магнезијума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узорак воде + амонијачни пуфер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 = 10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 + ериохром црно Т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- титрује се до промене боје црвено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 </a:t>
            </a:r>
            <a:r>
              <a:rPr lang="sr-Cyrl-RS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плаво</a:t>
            </a:r>
            <a:endParaRPr lang="sr-Cyrl-RS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sr-Cyrl-RS" sz="2000" i="1" u="sng" dirty="0">
                <a:latin typeface="Times New Roman" pitchFamily="18" charset="0"/>
                <a:cs typeface="Times New Roman" pitchFamily="18" charset="0"/>
              </a:rPr>
              <a:t>Други аликвот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- одређује се количина јона калцијума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узорак воде + натријум-хидроксид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 &gt; 1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2) + мурексид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Магнезијум се таложи као магнезијум-хидроксид.</a:t>
            </a:r>
          </a:p>
          <a:p>
            <a:pPr marL="342900" indent="-342900">
              <a:buFontTx/>
              <a:buChar char="-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титрује се до промене боје ружичаста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 </a:t>
            </a:r>
            <a:r>
              <a:rPr lang="sr-Cyrl-RS" sz="2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љубичаста</a:t>
            </a:r>
            <a:endParaRPr lang="en-US" sz="2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  <a:sym typeface="Wingdings 3" panose="05040102010807070707" pitchFamily="18" charset="2"/>
            </a:endParaRPr>
          </a:p>
          <a:p>
            <a:pPr marL="342900" indent="-342900">
              <a:buFontTx/>
              <a:buChar char="-"/>
            </a:pPr>
            <a:endParaRPr lang="en-US" sz="2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  <a:sym typeface="Wingdings 3" panose="05040102010807070707" pitchFamily="18" charset="2"/>
            </a:endParaRPr>
          </a:p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= V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 baseline="-25000" dirty="0" err="1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= V</a:t>
            </a:r>
            <a:r>
              <a:rPr lang="en-US" sz="20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sr-Cyrl-RS" sz="2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7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/>
          </p:cNvPr>
          <p:cNvSpPr>
            <a:spLocks noChangeArrowheads="1"/>
          </p:cNvSpPr>
          <p:nvPr/>
        </p:nvSpPr>
        <p:spPr bwMode="auto">
          <a:xfrm>
            <a:off x="182880" y="1536918"/>
            <a:ext cx="8496300" cy="189282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1200"/>
              </a:spcAft>
              <a:defRPr/>
            </a:pPr>
            <a:r>
              <a:rPr lang="ru-RU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Полидентатни лиганди - хелатни агенси - хелатометрија:</a:t>
            </a:r>
            <a:endParaRPr lang="en-US" alt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езују се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метал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више од једног донор атома,</a:t>
            </a:r>
          </a:p>
          <a:p>
            <a:pPr marL="166688" indent="-166688" algn="just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органски молекули,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6688" indent="-166688" algn="just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бити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</a:t>
            </a:r>
            <a:r>
              <a:rPr lang="x-none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хексадентатни лиганди.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926884"/>
              </p:ext>
            </p:extLst>
          </p:nvPr>
        </p:nvGraphicFramePr>
        <p:xfrm>
          <a:off x="4800600" y="3733800"/>
          <a:ext cx="3829050" cy="1228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CS ChemDraw Drawing" r:id="rId3" imgW="8248650" imgH="2647950" progId="">
                  <p:embed/>
                </p:oleObj>
              </mc:Choice>
              <mc:Fallback>
                <p:oleObj name="CS ChemDraw Drawing" r:id="rId3" imgW="8248650" imgH="2647950" progId="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733800"/>
                        <a:ext cx="3829050" cy="12287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123809"/>
              </p:ext>
            </p:extLst>
          </p:nvPr>
        </p:nvGraphicFramePr>
        <p:xfrm>
          <a:off x="2590800" y="4648200"/>
          <a:ext cx="1979921" cy="199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9" name="CS ChemDraw Drawing" r:id="rId5" imgW="4286250" imgH="4305300" progId="">
                  <p:embed/>
                </p:oleObj>
              </mc:Choice>
              <mc:Fallback>
                <p:oleObj name="CS ChemDraw Drawing" r:id="rId5" imgW="4286250" imgH="4305300" progId="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648200"/>
                        <a:ext cx="1979921" cy="199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479804"/>
              </p:ext>
            </p:extLst>
          </p:nvPr>
        </p:nvGraphicFramePr>
        <p:xfrm>
          <a:off x="304800" y="3886200"/>
          <a:ext cx="210831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0" name="CS ChemDraw Drawing" r:id="rId7" imgW="4381500" imgH="1476375" progId="">
                  <p:embed/>
                </p:oleObj>
              </mc:Choice>
              <mc:Fallback>
                <p:oleObj name="CS ChemDraw Drawing" r:id="rId7" imgW="4381500" imgH="1476375" progId="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86200"/>
                        <a:ext cx="2108310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>
          <a:xfrm>
            <a:off x="285750" y="4137025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74960" y="41910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24200" y="49530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114800" y="49530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00400" y="57912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143080" y="5838334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24400" y="38862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24400" y="43434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867400" y="40386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162800" y="40386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305800" y="38862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305800" y="43434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53BEDD-FE36-4571-8054-9763159CB123}"/>
              </a:ext>
            </a:extLst>
          </p:cNvPr>
          <p:cNvSpPr txBox="1"/>
          <p:nvPr/>
        </p:nvSpPr>
        <p:spPr>
          <a:xfrm>
            <a:off x="2930298" y="1070121"/>
            <a:ext cx="3001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Хелатни лиганди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828800"/>
            <a:ext cx="861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57263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Комплекси цикличне структуре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јона метала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са п</a:t>
            </a:r>
            <a:r>
              <a:rPr lang="ru-RU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олидентатним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лигандима.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182880" y="2744450"/>
            <a:ext cx="8572500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табилност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прстенова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молекулу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лиганда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- В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ећа</a:t>
            </a: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хелатних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комплексе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монодентатним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лигандима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хелатни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" y="4462552"/>
            <a:ext cx="89611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Имају велики значај у волуметрији.</a:t>
            </a:r>
          </a:p>
          <a:p>
            <a:pPr lvl="0" algn="just" fontAlgn="base">
              <a:spcAft>
                <a:spcPts val="600"/>
              </a:spcAft>
              <a:buFontTx/>
              <a:buChar char="-"/>
              <a:tabLst>
                <a:tab pos="169863" algn="l"/>
              </a:tabLst>
            </a:pP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ајпознатија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хелатних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лиганада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комплексони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b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аминосирћетне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x-none" alt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buFontTx/>
              <a:buChar char="-"/>
            </a:pPr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ајчешће</a:t>
            </a:r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коришћен</a:t>
            </a: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етилен-диаминтетрасирћетна</a:t>
            </a:r>
            <a:r>
              <a:rPr lang="x-none" alt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alt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(EDTA, </a:t>
            </a:r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/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altLang="en-US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омплексон</a:t>
            </a:r>
            <a:r>
              <a:rPr lang="en-US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II)</a:t>
            </a:r>
            <a:r>
              <a:rPr lang="x-none" alt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1800" y="1056531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Хелатни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комплекси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5064204"/>
            <a:ext cx="72085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Comic Sans MS"/>
              </a:rPr>
              <a:t>M + L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Comic Sans MS"/>
              </a:rPr>
              <a:t>ML </a:t>
            </a:r>
            <a:r>
              <a:rPr lang="x-none" sz="2200" b="1" dirty="0">
                <a:latin typeface="Comic Sans MS"/>
              </a:rPr>
              <a:t>  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тетрадентатни лиганд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0,01 mol/L)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>
                <a:latin typeface="Comic Sans MS"/>
              </a:rPr>
              <a:t>M + 2L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Comic Sans MS"/>
              </a:rPr>
              <a:t>ML</a:t>
            </a:r>
            <a:r>
              <a:rPr lang="en-US" sz="2200" b="1" baseline="-25000" dirty="0">
                <a:latin typeface="Comic Sans MS"/>
              </a:rPr>
              <a:t>2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 бидентатни лиганд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= 0,02 mol/L)</a:t>
            </a:r>
          </a:p>
          <a:p>
            <a:r>
              <a:rPr lang="it-IT" sz="2200" b="1" dirty="0">
                <a:latin typeface="Comic Sans MS"/>
              </a:rPr>
              <a:t>M + 4L </a:t>
            </a:r>
            <a:r>
              <a:rPr lang="it-IT" sz="2200" b="1" dirty="0">
                <a:latin typeface="Wingdings 3"/>
              </a:rPr>
              <a:t> </a:t>
            </a:r>
            <a:r>
              <a:rPr lang="it-IT" sz="2200" b="1" dirty="0">
                <a:latin typeface="Comic Sans MS"/>
              </a:rPr>
              <a:t>ML</a:t>
            </a:r>
            <a:r>
              <a:rPr lang="it-IT" sz="2200" b="1" baseline="-25000" dirty="0">
                <a:latin typeface="Comic Sans MS"/>
              </a:rPr>
              <a:t>4</a:t>
            </a:r>
            <a:r>
              <a:rPr lang="it-IT" sz="2200" b="1" dirty="0">
                <a:latin typeface="Comic Sans MS"/>
              </a:rPr>
              <a:t> </a:t>
            </a:r>
            <a:r>
              <a:rPr lang="x-none" sz="2200" b="1" dirty="0">
                <a:latin typeface="Comic Sans MS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монодентатни лиганд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= 0,04 mol/L)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70810" y="5202703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укупна</a:t>
            </a:r>
          </a:p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≈ 10</a:t>
            </a:r>
            <a:r>
              <a:rPr lang="x-none" sz="2400" baseline="30000" dirty="0">
                <a:latin typeface="Times New Roman" pitchFamily="18" charset="0"/>
                <a:cs typeface="Times New Roman" pitchFamily="18" charset="0"/>
              </a:rPr>
              <a:t>20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1028702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Хелатни ефекат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66900" y="2322011"/>
            <a:ext cx="5257800" cy="2536052"/>
            <a:chOff x="1219200" y="1749513"/>
            <a:chExt cx="5257800" cy="2536052"/>
          </a:xfrm>
        </p:grpSpPr>
        <p:pic>
          <p:nvPicPr>
            <p:cNvPr id="64515" name="Picture 3" descr="C:\Users\Maca\Desktop\Untitled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9200" y="1749513"/>
              <a:ext cx="5257800" cy="2365287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2438400" y="3962400"/>
              <a:ext cx="25908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x-none" sz="1500" b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запремина реагенса</a:t>
              </a:r>
              <a:endParaRPr lang="en-US" sz="15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82880" y="1578352"/>
            <a:ext cx="8001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Титрационе криве за титрацију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јона метала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 (c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0,01 mol/L): </a:t>
            </a:r>
            <a:endParaRPr lang="en-US" sz="2200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FBB9EE8C-9D3B-40C4-9BF6-9A705A7E32BD}"/>
              </a:ext>
            </a:extLst>
          </p:cNvPr>
          <p:cNvSpPr/>
          <p:nvPr/>
        </p:nvSpPr>
        <p:spPr>
          <a:xfrm>
            <a:off x="7498080" y="5166360"/>
            <a:ext cx="155448" cy="1005840"/>
          </a:xfrm>
          <a:prstGeom prst="rightBrace">
            <a:avLst/>
          </a:prstGeom>
          <a:noFill/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2103120"/>
            <a:ext cx="78943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Динатријумова со-етилен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диаминтетрасирћетне киселине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(n=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" y="1645920"/>
            <a:ext cx="6705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Титрационо средство:             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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Y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4002235"/>
            <a:ext cx="198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 : L = 1 : 1 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79750"/>
            <a:ext cx="19050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105400" y="5257800"/>
            <a:ext cx="3605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пет петочланих прстенова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 descr="C:\Users\Maca\Desktop\Untitled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663440"/>
            <a:ext cx="2564946" cy="2188933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 cstate="print"/>
          <a:srcRect l="41801" t="33333" r="20132" b="8333"/>
          <a:stretch>
            <a:fillRect/>
          </a:stretch>
        </p:blipFill>
        <p:spPr bwMode="auto">
          <a:xfrm>
            <a:off x="6400800" y="2819400"/>
            <a:ext cx="256494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438400" y="1066800"/>
            <a:ext cx="4243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alt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alt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етал</a:t>
            </a:r>
            <a:r>
              <a:rPr lang="x-none" alt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en-US" alt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комплекси</a:t>
            </a:r>
            <a:r>
              <a:rPr lang="en-US" alt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03E79C1-4B9C-4285-A795-A4E57B2282D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10000" t="19436" r="23333" b="40596"/>
          <a:stretch/>
        </p:blipFill>
        <p:spPr>
          <a:xfrm>
            <a:off x="101807" y="2949591"/>
            <a:ext cx="4337905" cy="92178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21429C7-E257-482E-AC14-58C2AE2960CC}"/>
              </a:ext>
            </a:extLst>
          </p:cNvPr>
          <p:cNvSpPr/>
          <p:nvPr/>
        </p:nvSpPr>
        <p:spPr>
          <a:xfrm>
            <a:off x="3238500" y="6326859"/>
            <a:ext cx="5472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шест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координативних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хексадентатни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2639</Words>
  <Application>Microsoft Office PowerPoint</Application>
  <PresentationFormat>On-screen Show (4:3)</PresentationFormat>
  <Paragraphs>324</Paragraphs>
  <Slides>50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61" baseType="lpstr">
      <vt:lpstr>Arial</vt:lpstr>
      <vt:lpstr>Calibri</vt:lpstr>
      <vt:lpstr>Comic Sans MS</vt:lpstr>
      <vt:lpstr>Constantia</vt:lpstr>
      <vt:lpstr>Symbol</vt:lpstr>
      <vt:lpstr>Times New Roman</vt:lpstr>
      <vt:lpstr>Wingdings 2</vt:lpstr>
      <vt:lpstr>Wingdings 3</vt:lpstr>
      <vt:lpstr>Flow</vt:lpstr>
      <vt:lpstr>Equation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Jelena Stepanović</cp:lastModifiedBy>
  <cp:revision>302</cp:revision>
  <dcterms:created xsi:type="dcterms:W3CDTF">2017-06-26T12:22:51Z</dcterms:created>
  <dcterms:modified xsi:type="dcterms:W3CDTF">2017-11-17T15:19:31Z</dcterms:modified>
</cp:coreProperties>
</file>